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968" r:id="rId4"/>
  </p:sldMasterIdLst>
  <p:notesMasterIdLst>
    <p:notesMasterId r:id="rId108"/>
  </p:notesMasterIdLst>
  <p:handoutMasterIdLst>
    <p:handoutMasterId r:id="rId109"/>
  </p:handoutMasterIdLst>
  <p:sldIdLst>
    <p:sldId id="902" r:id="rId5"/>
    <p:sldId id="860" r:id="rId6"/>
    <p:sldId id="940" r:id="rId7"/>
    <p:sldId id="941" r:id="rId8"/>
    <p:sldId id="866" r:id="rId9"/>
    <p:sldId id="882" r:id="rId10"/>
    <p:sldId id="874" r:id="rId11"/>
    <p:sldId id="875" r:id="rId12"/>
    <p:sldId id="906" r:id="rId13"/>
    <p:sldId id="908" r:id="rId14"/>
    <p:sldId id="910" r:id="rId15"/>
    <p:sldId id="912" r:id="rId16"/>
    <p:sldId id="914" r:id="rId17"/>
    <p:sldId id="915" r:id="rId18"/>
    <p:sldId id="916" r:id="rId19"/>
    <p:sldId id="876" r:id="rId20"/>
    <p:sldId id="942" r:id="rId21"/>
    <p:sldId id="877" r:id="rId22"/>
    <p:sldId id="993" r:id="rId23"/>
    <p:sldId id="994" r:id="rId24"/>
    <p:sldId id="995" r:id="rId25"/>
    <p:sldId id="996" r:id="rId26"/>
    <p:sldId id="997" r:id="rId27"/>
    <p:sldId id="998" r:id="rId28"/>
    <p:sldId id="999" r:id="rId29"/>
    <p:sldId id="1000" r:id="rId30"/>
    <p:sldId id="1001" r:id="rId31"/>
    <p:sldId id="1002" r:id="rId32"/>
    <p:sldId id="1003" r:id="rId33"/>
    <p:sldId id="1004" r:id="rId34"/>
    <p:sldId id="1005" r:id="rId35"/>
    <p:sldId id="943" r:id="rId36"/>
    <p:sldId id="871" r:id="rId37"/>
    <p:sldId id="918" r:id="rId38"/>
    <p:sldId id="919" r:id="rId39"/>
    <p:sldId id="920" r:id="rId40"/>
    <p:sldId id="921" r:id="rId41"/>
    <p:sldId id="922" r:id="rId42"/>
    <p:sldId id="923" r:id="rId43"/>
    <p:sldId id="924" r:id="rId44"/>
    <p:sldId id="925" r:id="rId45"/>
    <p:sldId id="926" r:id="rId46"/>
    <p:sldId id="927" r:id="rId47"/>
    <p:sldId id="928" r:id="rId48"/>
    <p:sldId id="929" r:id="rId49"/>
    <p:sldId id="930" r:id="rId50"/>
    <p:sldId id="944" r:id="rId51"/>
    <p:sldId id="931" r:id="rId52"/>
    <p:sldId id="872" r:id="rId53"/>
    <p:sldId id="932" r:id="rId54"/>
    <p:sldId id="933" r:id="rId55"/>
    <p:sldId id="934" r:id="rId56"/>
    <p:sldId id="935" r:id="rId57"/>
    <p:sldId id="936" r:id="rId58"/>
    <p:sldId id="937" r:id="rId59"/>
    <p:sldId id="938" r:id="rId60"/>
    <p:sldId id="939" r:id="rId61"/>
    <p:sldId id="945" r:id="rId62"/>
    <p:sldId id="946" r:id="rId63"/>
    <p:sldId id="949" r:id="rId64"/>
    <p:sldId id="952" r:id="rId65"/>
    <p:sldId id="972" r:id="rId66"/>
    <p:sldId id="973" r:id="rId67"/>
    <p:sldId id="974" r:id="rId68"/>
    <p:sldId id="975" r:id="rId69"/>
    <p:sldId id="976" r:id="rId70"/>
    <p:sldId id="953" r:id="rId71"/>
    <p:sldId id="951" r:id="rId72"/>
    <p:sldId id="955" r:id="rId73"/>
    <p:sldId id="956" r:id="rId74"/>
    <p:sldId id="957" r:id="rId75"/>
    <p:sldId id="958" r:id="rId76"/>
    <p:sldId id="959" r:id="rId77"/>
    <p:sldId id="960" r:id="rId78"/>
    <p:sldId id="961" r:id="rId79"/>
    <p:sldId id="962" r:id="rId80"/>
    <p:sldId id="963" r:id="rId81"/>
    <p:sldId id="964" r:id="rId82"/>
    <p:sldId id="965" r:id="rId83"/>
    <p:sldId id="966" r:id="rId84"/>
    <p:sldId id="967" r:id="rId85"/>
    <p:sldId id="968" r:id="rId86"/>
    <p:sldId id="969" r:id="rId87"/>
    <p:sldId id="970" r:id="rId88"/>
    <p:sldId id="971" r:id="rId89"/>
    <p:sldId id="954" r:id="rId90"/>
    <p:sldId id="977" r:id="rId91"/>
    <p:sldId id="978" r:id="rId92"/>
    <p:sldId id="979" r:id="rId93"/>
    <p:sldId id="980" r:id="rId94"/>
    <p:sldId id="981" r:id="rId95"/>
    <p:sldId id="982" r:id="rId96"/>
    <p:sldId id="983" r:id="rId97"/>
    <p:sldId id="989" r:id="rId98"/>
    <p:sldId id="990" r:id="rId99"/>
    <p:sldId id="991" r:id="rId100"/>
    <p:sldId id="950" r:id="rId101"/>
    <p:sldId id="984" r:id="rId102"/>
    <p:sldId id="985" r:id="rId103"/>
    <p:sldId id="986" r:id="rId104"/>
    <p:sldId id="988" r:id="rId105"/>
    <p:sldId id="992" r:id="rId106"/>
    <p:sldId id="844" r:id="rId107"/>
  </p:sldIdLst>
  <p:sldSz cx="9144000" cy="6858000" type="screen4x3"/>
  <p:notesSz cx="7010400" cy="9236075"/>
  <p:custDataLst>
    <p:tags r:id="rId110"/>
  </p:custDataLst>
  <p:defaultTextStyle>
    <a:defPPr>
      <a:defRPr lang="en-US"/>
    </a:defPPr>
    <a:lvl1pPr algn="ctr" rtl="0" fontAlgn="base">
      <a:spcBef>
        <a:spcPct val="20000"/>
      </a:spcBef>
      <a:spcAft>
        <a:spcPct val="0"/>
      </a:spcAft>
      <a:defRPr sz="1100" b="1" kern="1200">
        <a:solidFill>
          <a:schemeClr val="tx1"/>
        </a:solidFill>
        <a:latin typeface="Arial" pitchFamily="34" charset="0"/>
        <a:ea typeface="+mn-ea"/>
        <a:cs typeface="Arial" pitchFamily="34" charset="0"/>
      </a:defRPr>
    </a:lvl1pPr>
    <a:lvl2pPr marL="457200" algn="ctr" rtl="0" fontAlgn="base">
      <a:spcBef>
        <a:spcPct val="20000"/>
      </a:spcBef>
      <a:spcAft>
        <a:spcPct val="0"/>
      </a:spcAft>
      <a:defRPr sz="1100" b="1" kern="1200">
        <a:solidFill>
          <a:schemeClr val="tx1"/>
        </a:solidFill>
        <a:latin typeface="Arial" pitchFamily="34" charset="0"/>
        <a:ea typeface="+mn-ea"/>
        <a:cs typeface="Arial" pitchFamily="34" charset="0"/>
      </a:defRPr>
    </a:lvl2pPr>
    <a:lvl3pPr marL="914400" algn="ctr" rtl="0" fontAlgn="base">
      <a:spcBef>
        <a:spcPct val="20000"/>
      </a:spcBef>
      <a:spcAft>
        <a:spcPct val="0"/>
      </a:spcAft>
      <a:defRPr sz="1100" b="1" kern="1200">
        <a:solidFill>
          <a:schemeClr val="tx1"/>
        </a:solidFill>
        <a:latin typeface="Arial" pitchFamily="34" charset="0"/>
        <a:ea typeface="+mn-ea"/>
        <a:cs typeface="Arial" pitchFamily="34" charset="0"/>
      </a:defRPr>
    </a:lvl3pPr>
    <a:lvl4pPr marL="1371600" algn="ctr" rtl="0" fontAlgn="base">
      <a:spcBef>
        <a:spcPct val="20000"/>
      </a:spcBef>
      <a:spcAft>
        <a:spcPct val="0"/>
      </a:spcAft>
      <a:defRPr sz="1100" b="1" kern="1200">
        <a:solidFill>
          <a:schemeClr val="tx1"/>
        </a:solidFill>
        <a:latin typeface="Arial" pitchFamily="34" charset="0"/>
        <a:ea typeface="+mn-ea"/>
        <a:cs typeface="Arial" pitchFamily="34" charset="0"/>
      </a:defRPr>
    </a:lvl4pPr>
    <a:lvl5pPr marL="1828800" algn="ctr" rtl="0" fontAlgn="base">
      <a:spcBef>
        <a:spcPct val="20000"/>
      </a:spcBef>
      <a:spcAft>
        <a:spcPct val="0"/>
      </a:spcAft>
      <a:defRPr sz="1100" b="1" kern="1200">
        <a:solidFill>
          <a:schemeClr val="tx1"/>
        </a:solidFill>
        <a:latin typeface="Arial" pitchFamily="34" charset="0"/>
        <a:ea typeface="+mn-ea"/>
        <a:cs typeface="Arial" pitchFamily="34" charset="0"/>
      </a:defRPr>
    </a:lvl5pPr>
    <a:lvl6pPr marL="2286000" algn="l" defTabSz="914400" rtl="0" eaLnBrk="1" latinLnBrk="0" hangingPunct="1">
      <a:defRPr sz="1100" b="1" kern="1200">
        <a:solidFill>
          <a:schemeClr val="tx1"/>
        </a:solidFill>
        <a:latin typeface="Arial" pitchFamily="34" charset="0"/>
        <a:ea typeface="+mn-ea"/>
        <a:cs typeface="Arial" pitchFamily="34" charset="0"/>
      </a:defRPr>
    </a:lvl6pPr>
    <a:lvl7pPr marL="2743200" algn="l" defTabSz="914400" rtl="0" eaLnBrk="1" latinLnBrk="0" hangingPunct="1">
      <a:defRPr sz="1100" b="1" kern="1200">
        <a:solidFill>
          <a:schemeClr val="tx1"/>
        </a:solidFill>
        <a:latin typeface="Arial" pitchFamily="34" charset="0"/>
        <a:ea typeface="+mn-ea"/>
        <a:cs typeface="Arial" pitchFamily="34" charset="0"/>
      </a:defRPr>
    </a:lvl7pPr>
    <a:lvl8pPr marL="3200400" algn="l" defTabSz="914400" rtl="0" eaLnBrk="1" latinLnBrk="0" hangingPunct="1">
      <a:defRPr sz="1100" b="1" kern="1200">
        <a:solidFill>
          <a:schemeClr val="tx1"/>
        </a:solidFill>
        <a:latin typeface="Arial" pitchFamily="34" charset="0"/>
        <a:ea typeface="+mn-ea"/>
        <a:cs typeface="Arial" pitchFamily="34" charset="0"/>
      </a:defRPr>
    </a:lvl8pPr>
    <a:lvl9pPr marL="3657600" algn="l" defTabSz="914400" rtl="0" eaLnBrk="1" latinLnBrk="0" hangingPunct="1">
      <a:defRPr sz="1100"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882">
          <p15:clr>
            <a:srgbClr val="A4A3A4"/>
          </p15:clr>
        </p15:guide>
        <p15:guide id="2" orient="horz" pos="491">
          <p15:clr>
            <a:srgbClr val="A4A3A4"/>
          </p15:clr>
        </p15:guide>
        <p15:guide id="3" orient="horz" pos="158">
          <p15:clr>
            <a:srgbClr val="A4A3A4"/>
          </p15:clr>
        </p15:guide>
        <p15:guide id="4" orient="horz" pos="4166">
          <p15:clr>
            <a:srgbClr val="A4A3A4"/>
          </p15:clr>
        </p15:guide>
        <p15:guide id="5" orient="horz" pos="727">
          <p15:clr>
            <a:srgbClr val="A4A3A4"/>
          </p15:clr>
        </p15:guide>
        <p15:guide id="6" orient="horz" pos="4274">
          <p15:clr>
            <a:srgbClr val="A4A3A4"/>
          </p15:clr>
        </p15:guide>
        <p15:guide id="7" orient="horz" pos="3960">
          <p15:clr>
            <a:srgbClr val="A4A3A4"/>
          </p15:clr>
        </p15:guide>
        <p15:guide id="8" orient="horz">
          <p15:clr>
            <a:srgbClr val="A4A3A4"/>
          </p15:clr>
        </p15:guide>
        <p15:guide id="9" pos="2882">
          <p15:clr>
            <a:srgbClr val="A4A3A4"/>
          </p15:clr>
        </p15:guide>
        <p15:guide id="10" pos="255">
          <p15:clr>
            <a:srgbClr val="A4A3A4"/>
          </p15:clr>
        </p15:guide>
        <p15:guide id="11" pos="5504">
          <p15:clr>
            <a:srgbClr val="A4A3A4"/>
          </p15:clr>
        </p15:guide>
        <p15:guide id="12" pos="2982">
          <p15:clr>
            <a:srgbClr val="A4A3A4"/>
          </p15:clr>
        </p15:guide>
        <p15:guide id="13" pos="2778">
          <p15:clr>
            <a:srgbClr val="A4A3A4"/>
          </p15:clr>
        </p15:guide>
        <p15:guide id="14" pos="369">
          <p15:clr>
            <a:srgbClr val="A4A3A4"/>
          </p15:clr>
        </p15:guide>
        <p15:guide id="15" pos="5391">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mmer, Jodi" initials="" lastIdx="79" clrIdx="0"/>
  <p:cmAuthor id="1" name="Youngraven, Leah" initials="" lastIdx="20" clrIdx="1"/>
  <p:cmAuthor id="2" name="Brittain, Dorothy" initials="" lastIdx="1" clrIdx="2"/>
  <p:cmAuthor id="3" name="Currie, Myles" initials="" lastIdx="7" clrIdx="3"/>
  <p:cmAuthor id="4" name="cwilliams" initials="cw" lastIdx="32" clrIdx="4"/>
  <p:cmAuthor id="5" name="Jacqueline" initials="J" lastIdx="17" clrIdx="5"/>
  <p:cmAuthor id="6" name="Jacqueline Sirota" initials="JS" lastIdx="17" clrIdx="6"/>
  <p:cmAuthor id="7" name="Courtney Sachtleben" initials="CS" lastIdx="22" clrIdx="7"/>
  <p:cmAuthor id="8" name="Courtney Sachtleben1" initials="CS" lastIdx="3" clrIdx="8"/>
  <p:cmAuthor id="9" name="jsirota" initials="js" lastIdx="7" clrIdx="9"/>
  <p:cmAuthor id="10" name="Viggiano, Thomas" initials="TV" lastIdx="3" clrIdx="10"/>
  <p:cmAuthor id="11" name="Manjit Sekhon" initials="MS" lastIdx="6" clrIdx="11"/>
  <p:cmAuthor id="12" name="Jill Tsu" initials="JT" lastIdx="8" clrIdx="12"/>
  <p:cmAuthor id="13" name="Catherine Williams" initials="CW" lastIdx="70" clrIdx="13"/>
  <p:cmAuthor id="14" name="Catriona Barbato" initials="CB" lastIdx="1" clrIdx="14"/>
  <p:cmAuthor id="15" name="Amber Hays" initials="AH" lastIdx="1" clrIdx="15"/>
  <p:cmAuthor id="16" name="Janet" initials="J" lastIdx="39" clrIdx="16"/>
  <p:cmAuthor id="17" name="Kelly Chamberlin (Closed)&#10;" initials="KC" lastIdx="14" clrIdx="17"/>
  <p:cmAuthor id="18" name="Tucholski, Debra" initials="DT" lastIdx="93" clrIdx="18"/>
  <p:cmAuthor id="19" name="Tamsyn Neyland (Open)&#10;" initials="TAN (O)" lastIdx="14" clrIdx="1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CE6C"/>
    <a:srgbClr val="1462FF"/>
    <a:srgbClr val="002776"/>
    <a:srgbClr val="0079A6"/>
    <a:srgbClr val="C9DD03"/>
    <a:srgbClr val="000000"/>
    <a:srgbClr val="EDFD56"/>
    <a:srgbClr val="00A1DE"/>
    <a:srgbClr val="FFCC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85" autoAdjust="0"/>
    <p:restoredTop sz="94676" autoAdjust="0"/>
  </p:normalViewPr>
  <p:slideViewPr>
    <p:cSldViewPr snapToGrid="0">
      <p:cViewPr varScale="1">
        <p:scale>
          <a:sx n="87" d="100"/>
          <a:sy n="87" d="100"/>
        </p:scale>
        <p:origin x="1668" y="90"/>
      </p:cViewPr>
      <p:guideLst>
        <p:guide orient="horz" pos="882"/>
        <p:guide orient="horz" pos="491"/>
        <p:guide orient="horz" pos="158"/>
        <p:guide orient="horz" pos="4166"/>
        <p:guide orient="horz" pos="727"/>
        <p:guide orient="horz" pos="4274"/>
        <p:guide orient="horz" pos="3960"/>
        <p:guide orient="horz"/>
        <p:guide pos="2882"/>
        <p:guide pos="255"/>
        <p:guide pos="5504"/>
        <p:guide pos="2982"/>
        <p:guide pos="2778"/>
        <p:guide pos="369"/>
        <p:guide pos="5391"/>
      </p:guideLst>
    </p:cSldViewPr>
  </p:slideViewPr>
  <p:outlineViewPr>
    <p:cViewPr>
      <p:scale>
        <a:sx n="33" d="100"/>
        <a:sy n="33" d="100"/>
      </p:scale>
      <p:origin x="0" y="104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3558" y="-11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presProps" Target="presProps.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tags" Target="tags/tag1.xml"/><Relationship Id="rId115"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handoutMaster" Target="handoutMasters/handoutMaster1.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9463" cy="460542"/>
          </a:xfrm>
          <a:prstGeom prst="rect">
            <a:avLst/>
          </a:prstGeom>
          <a:noFill/>
          <a:ln w="9525">
            <a:noFill/>
            <a:miter lim="800000"/>
            <a:headEnd/>
            <a:tailEnd/>
          </a:ln>
        </p:spPr>
        <p:txBody>
          <a:bodyPr vert="horz" wrap="square" lIns="63434" tIns="31717" rIns="63434" bIns="31717" numCol="1" anchor="t" anchorCtr="0" compatLnSpc="1">
            <a:prstTxWarp prst="textNoShape">
              <a:avLst/>
            </a:prstTxWarp>
          </a:bodyPr>
          <a:lstStyle>
            <a:lvl1pPr algn="l" defTabSz="634922">
              <a:spcBef>
                <a:spcPct val="0"/>
              </a:spcBef>
              <a:defRPr sz="800" b="0"/>
            </a:lvl1pPr>
          </a:lstStyle>
          <a:p>
            <a:endParaRPr lang="en-GB" dirty="0"/>
          </a:p>
        </p:txBody>
      </p:sp>
      <p:sp>
        <p:nvSpPr>
          <p:cNvPr id="3" name="Date Placeholder 2"/>
          <p:cNvSpPr>
            <a:spLocks noGrp="1"/>
          </p:cNvSpPr>
          <p:nvPr>
            <p:ph type="dt" sz="quarter" idx="1"/>
          </p:nvPr>
        </p:nvSpPr>
        <p:spPr bwMode="auto">
          <a:xfrm>
            <a:off x="3970938" y="0"/>
            <a:ext cx="3037840" cy="460542"/>
          </a:xfrm>
          <a:prstGeom prst="rect">
            <a:avLst/>
          </a:prstGeom>
          <a:noFill/>
          <a:ln w="9525">
            <a:noFill/>
            <a:miter lim="800000"/>
            <a:headEnd/>
            <a:tailEnd/>
          </a:ln>
        </p:spPr>
        <p:txBody>
          <a:bodyPr vert="horz" wrap="square" lIns="63434" tIns="31717" rIns="63434" bIns="31717" numCol="1" anchor="t" anchorCtr="0" compatLnSpc="1">
            <a:prstTxWarp prst="textNoShape">
              <a:avLst/>
            </a:prstTxWarp>
          </a:bodyPr>
          <a:lstStyle>
            <a:lvl1pPr algn="r" defTabSz="634922">
              <a:spcBef>
                <a:spcPct val="0"/>
              </a:spcBef>
              <a:defRPr sz="800" b="0"/>
            </a:lvl1pPr>
          </a:lstStyle>
          <a:p>
            <a:fld id="{55F4F54F-BFE9-4158-8CC4-DD040336CB83}" type="datetimeFigureOut">
              <a:rPr lang="en-US"/>
              <a:pPr/>
              <a:t>11/12/2014</a:t>
            </a:fld>
            <a:endParaRPr lang="en-GB" dirty="0"/>
          </a:p>
        </p:txBody>
      </p:sp>
      <p:sp>
        <p:nvSpPr>
          <p:cNvPr id="4" name="Footer Placeholder 3"/>
          <p:cNvSpPr>
            <a:spLocks noGrp="1"/>
          </p:cNvSpPr>
          <p:nvPr>
            <p:ph type="ftr" sz="quarter" idx="2"/>
          </p:nvPr>
        </p:nvSpPr>
        <p:spPr bwMode="auto">
          <a:xfrm>
            <a:off x="0" y="8773956"/>
            <a:ext cx="3039463" cy="460542"/>
          </a:xfrm>
          <a:prstGeom prst="rect">
            <a:avLst/>
          </a:prstGeom>
          <a:noFill/>
          <a:ln w="9525">
            <a:noFill/>
            <a:miter lim="800000"/>
            <a:headEnd/>
            <a:tailEnd/>
          </a:ln>
        </p:spPr>
        <p:txBody>
          <a:bodyPr vert="horz" wrap="square" lIns="63434" tIns="31717" rIns="63434" bIns="31717" numCol="1" anchor="b" anchorCtr="0" compatLnSpc="1">
            <a:prstTxWarp prst="textNoShape">
              <a:avLst/>
            </a:prstTxWarp>
          </a:bodyPr>
          <a:lstStyle>
            <a:lvl1pPr algn="l" defTabSz="634922">
              <a:spcBef>
                <a:spcPct val="0"/>
              </a:spcBef>
              <a:defRPr sz="800" b="0"/>
            </a:lvl1pPr>
          </a:lstStyle>
          <a:p>
            <a:endParaRPr lang="en-GB" dirty="0"/>
          </a:p>
        </p:txBody>
      </p:sp>
      <p:sp>
        <p:nvSpPr>
          <p:cNvPr id="5" name="Slide Number Placeholder 4"/>
          <p:cNvSpPr>
            <a:spLocks noGrp="1"/>
          </p:cNvSpPr>
          <p:nvPr>
            <p:ph type="sldNum" sz="quarter" idx="3"/>
          </p:nvPr>
        </p:nvSpPr>
        <p:spPr bwMode="auto">
          <a:xfrm>
            <a:off x="3970938" y="8773956"/>
            <a:ext cx="3037840" cy="460542"/>
          </a:xfrm>
          <a:prstGeom prst="rect">
            <a:avLst/>
          </a:prstGeom>
          <a:noFill/>
          <a:ln w="9525">
            <a:noFill/>
            <a:miter lim="800000"/>
            <a:headEnd/>
            <a:tailEnd/>
          </a:ln>
        </p:spPr>
        <p:txBody>
          <a:bodyPr vert="horz" wrap="square" lIns="63434" tIns="31717" rIns="63434" bIns="31717" numCol="1" anchor="b" anchorCtr="0" compatLnSpc="1">
            <a:prstTxWarp prst="textNoShape">
              <a:avLst/>
            </a:prstTxWarp>
          </a:bodyPr>
          <a:lstStyle>
            <a:lvl1pPr algn="r" defTabSz="634922">
              <a:spcBef>
                <a:spcPct val="0"/>
              </a:spcBef>
              <a:defRPr sz="800" b="0"/>
            </a:lvl1pPr>
          </a:lstStyle>
          <a:p>
            <a:fld id="{4A1FC2AB-82DE-43D4-878D-2B0CA2799EF2}" type="slidenum">
              <a:rPr lang="en-GB"/>
              <a:pPr/>
              <a:t>‹#›</a:t>
            </a:fld>
            <a:endParaRPr lang="en-GB" dirty="0"/>
          </a:p>
        </p:txBody>
      </p:sp>
    </p:spTree>
    <p:extLst>
      <p:ext uri="{BB962C8B-B14F-4D97-AF65-F5344CB8AC3E}">
        <p14:creationId xmlns:p14="http://schemas.microsoft.com/office/powerpoint/2010/main" val="3430896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9463" cy="460542"/>
          </a:xfrm>
          <a:prstGeom prst="rect">
            <a:avLst/>
          </a:prstGeom>
          <a:noFill/>
          <a:ln w="9525">
            <a:noFill/>
            <a:miter lim="800000"/>
            <a:headEnd/>
            <a:tailEnd/>
          </a:ln>
        </p:spPr>
        <p:txBody>
          <a:bodyPr vert="horz" wrap="square" lIns="96711" tIns="48356" rIns="96711" bIns="48356" numCol="1" anchor="t" anchorCtr="0" compatLnSpc="1">
            <a:prstTxWarp prst="textNoShape">
              <a:avLst/>
            </a:prstTxWarp>
          </a:bodyPr>
          <a:lstStyle>
            <a:lvl1pPr algn="l" defTabSz="634922">
              <a:spcBef>
                <a:spcPct val="0"/>
              </a:spcBef>
              <a:defRPr sz="1200" b="0"/>
            </a:lvl1pPr>
          </a:lstStyle>
          <a:p>
            <a:endParaRPr lang="en-GB" dirty="0"/>
          </a:p>
        </p:txBody>
      </p:sp>
      <p:sp>
        <p:nvSpPr>
          <p:cNvPr id="3" name="Date Placeholder 2"/>
          <p:cNvSpPr>
            <a:spLocks noGrp="1"/>
          </p:cNvSpPr>
          <p:nvPr>
            <p:ph type="dt" idx="1"/>
          </p:nvPr>
        </p:nvSpPr>
        <p:spPr bwMode="auto">
          <a:xfrm>
            <a:off x="3970938" y="0"/>
            <a:ext cx="3037840" cy="460542"/>
          </a:xfrm>
          <a:prstGeom prst="rect">
            <a:avLst/>
          </a:prstGeom>
          <a:noFill/>
          <a:ln w="9525">
            <a:noFill/>
            <a:miter lim="800000"/>
            <a:headEnd/>
            <a:tailEnd/>
          </a:ln>
        </p:spPr>
        <p:txBody>
          <a:bodyPr vert="horz" wrap="square" lIns="96711" tIns="48356" rIns="96711" bIns="48356" numCol="1" anchor="t" anchorCtr="0" compatLnSpc="1">
            <a:prstTxWarp prst="textNoShape">
              <a:avLst/>
            </a:prstTxWarp>
          </a:bodyPr>
          <a:lstStyle>
            <a:lvl1pPr algn="r" defTabSz="634922">
              <a:spcBef>
                <a:spcPct val="0"/>
              </a:spcBef>
              <a:defRPr sz="1200" b="0"/>
            </a:lvl1pPr>
          </a:lstStyle>
          <a:p>
            <a:fld id="{48C56040-B352-4CF8-B5D5-F47EA68AB32D}" type="datetimeFigureOut">
              <a:rPr lang="en-US"/>
              <a:pPr/>
              <a:t>11/12/2014</a:t>
            </a:fld>
            <a:endParaRPr lang="en-GB" dirty="0"/>
          </a:p>
        </p:txBody>
      </p:sp>
      <p:sp>
        <p:nvSpPr>
          <p:cNvPr id="4" name="Slide Image Placeholder 3"/>
          <p:cNvSpPr>
            <a:spLocks noGrp="1" noRot="1" noChangeAspect="1"/>
          </p:cNvSpPr>
          <p:nvPr>
            <p:ph type="sldImg" idx="2"/>
          </p:nvPr>
        </p:nvSpPr>
        <p:spPr>
          <a:xfrm>
            <a:off x="1196975" y="693738"/>
            <a:ext cx="4618038" cy="3463925"/>
          </a:xfrm>
          <a:prstGeom prst="rect">
            <a:avLst/>
          </a:prstGeom>
          <a:noFill/>
          <a:ln w="12700">
            <a:solidFill>
              <a:prstClr val="black"/>
            </a:solidFill>
          </a:ln>
        </p:spPr>
        <p:txBody>
          <a:bodyPr vert="horz" lIns="139373" tIns="69688" rIns="139373" bIns="69688" rtlCol="0" anchor="ctr"/>
          <a:lstStyle/>
          <a:p>
            <a:pPr lvl="0"/>
            <a:endParaRPr lang="en-GB" noProof="0" dirty="0"/>
          </a:p>
        </p:txBody>
      </p:sp>
      <p:sp>
        <p:nvSpPr>
          <p:cNvPr id="5" name="Notes Placeholder 4"/>
          <p:cNvSpPr>
            <a:spLocks noGrp="1"/>
          </p:cNvSpPr>
          <p:nvPr>
            <p:ph type="body" sz="quarter" idx="3"/>
          </p:nvPr>
        </p:nvSpPr>
        <p:spPr bwMode="gray">
          <a:xfrm>
            <a:off x="699419" y="4387771"/>
            <a:ext cx="5611566" cy="92640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6" name="Footer Placeholder 5"/>
          <p:cNvSpPr>
            <a:spLocks noGrp="1"/>
          </p:cNvSpPr>
          <p:nvPr>
            <p:ph type="ftr" sz="quarter" idx="4"/>
          </p:nvPr>
        </p:nvSpPr>
        <p:spPr bwMode="auto">
          <a:xfrm>
            <a:off x="0" y="8773956"/>
            <a:ext cx="3039463" cy="460542"/>
          </a:xfrm>
          <a:prstGeom prst="rect">
            <a:avLst/>
          </a:prstGeom>
          <a:noFill/>
          <a:ln w="9525">
            <a:noFill/>
            <a:miter lim="800000"/>
            <a:headEnd/>
            <a:tailEnd/>
          </a:ln>
        </p:spPr>
        <p:txBody>
          <a:bodyPr vert="horz" wrap="square" lIns="96711" tIns="48356" rIns="96711" bIns="48356" numCol="1" anchor="b" anchorCtr="0" compatLnSpc="1">
            <a:prstTxWarp prst="textNoShape">
              <a:avLst/>
            </a:prstTxWarp>
          </a:bodyPr>
          <a:lstStyle>
            <a:lvl1pPr algn="l" defTabSz="634922">
              <a:spcBef>
                <a:spcPct val="0"/>
              </a:spcBef>
              <a:defRPr sz="1200" b="0"/>
            </a:lvl1pPr>
          </a:lstStyle>
          <a:p>
            <a:endParaRPr lang="en-GB" dirty="0"/>
          </a:p>
        </p:txBody>
      </p:sp>
      <p:sp>
        <p:nvSpPr>
          <p:cNvPr id="7" name="Slide Number Placeholder 6"/>
          <p:cNvSpPr>
            <a:spLocks noGrp="1"/>
          </p:cNvSpPr>
          <p:nvPr>
            <p:ph type="sldNum" sz="quarter" idx="5"/>
          </p:nvPr>
        </p:nvSpPr>
        <p:spPr bwMode="auto">
          <a:xfrm>
            <a:off x="3970938" y="8773956"/>
            <a:ext cx="3037840" cy="460542"/>
          </a:xfrm>
          <a:prstGeom prst="rect">
            <a:avLst/>
          </a:prstGeom>
          <a:noFill/>
          <a:ln w="9525">
            <a:noFill/>
            <a:miter lim="800000"/>
            <a:headEnd/>
            <a:tailEnd/>
          </a:ln>
        </p:spPr>
        <p:txBody>
          <a:bodyPr vert="horz" wrap="square" lIns="96711" tIns="48356" rIns="96711" bIns="48356" numCol="1" anchor="b" anchorCtr="0" compatLnSpc="1">
            <a:prstTxWarp prst="textNoShape">
              <a:avLst/>
            </a:prstTxWarp>
          </a:bodyPr>
          <a:lstStyle>
            <a:lvl1pPr algn="r" defTabSz="634922">
              <a:spcBef>
                <a:spcPct val="0"/>
              </a:spcBef>
              <a:defRPr sz="1200" b="0"/>
            </a:lvl1pPr>
          </a:lstStyle>
          <a:p>
            <a:fld id="{F6715F80-3722-40A8-A13B-913CAEEA0A98}" type="slidenum">
              <a:rPr lang="en-GB"/>
              <a:pPr/>
              <a:t>‹#›</a:t>
            </a:fld>
            <a:endParaRPr lang="en-GB" dirty="0"/>
          </a:p>
        </p:txBody>
      </p:sp>
    </p:spTree>
    <p:extLst>
      <p:ext uri="{BB962C8B-B14F-4D97-AF65-F5344CB8AC3E}">
        <p14:creationId xmlns:p14="http://schemas.microsoft.com/office/powerpoint/2010/main" val="145148257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100000"/>
      </a:spcBef>
      <a:spcAft>
        <a:spcPct val="0"/>
      </a:spcAft>
      <a:buFont typeface="Arial" pitchFamily="34" charset="0"/>
      <a:defRPr sz="1100" kern="1200">
        <a:solidFill>
          <a:schemeClr val="tx1"/>
        </a:solidFill>
        <a:latin typeface="Arial" pitchFamily="34" charset="0"/>
        <a:ea typeface="+mn-ea"/>
        <a:cs typeface="+mn-cs"/>
      </a:defRPr>
    </a:lvl1pPr>
    <a:lvl2pPr marL="114300" indent="-112713" algn="l" rtl="0" eaLnBrk="0" fontAlgn="base" hangingPunct="0">
      <a:spcBef>
        <a:spcPct val="20000"/>
      </a:spcBef>
      <a:spcAft>
        <a:spcPct val="0"/>
      </a:spcAft>
      <a:buChar char="•"/>
      <a:defRPr sz="1100" kern="1200">
        <a:solidFill>
          <a:schemeClr val="tx1"/>
        </a:solidFill>
        <a:latin typeface="Arial" pitchFamily="34" charset="0"/>
        <a:ea typeface="+mn-ea"/>
        <a:cs typeface="+mn-cs"/>
      </a:defRPr>
    </a:lvl2pPr>
    <a:lvl3pPr marL="227013" indent="-111125" algn="l" rtl="0" eaLnBrk="0" fontAlgn="base" hangingPunct="0">
      <a:spcBef>
        <a:spcPct val="20000"/>
      </a:spcBef>
      <a:spcAft>
        <a:spcPct val="0"/>
      </a:spcAft>
      <a:buFont typeface="Arial" pitchFamily="34" charset="0"/>
      <a:buChar char="–"/>
      <a:defRPr sz="1000" kern="1200">
        <a:solidFill>
          <a:schemeClr val="tx1"/>
        </a:solidFill>
        <a:latin typeface="Arial" pitchFamily="34" charset="0"/>
        <a:ea typeface="+mn-ea"/>
        <a:cs typeface="+mn-cs"/>
      </a:defRPr>
    </a:lvl3pPr>
    <a:lvl4pPr marL="341313" indent="-112713" algn="l" rtl="0" eaLnBrk="0" fontAlgn="base" hangingPunct="0">
      <a:spcBef>
        <a:spcPct val="20000"/>
      </a:spcBef>
      <a:spcAft>
        <a:spcPct val="0"/>
      </a:spcAft>
      <a:buChar char="•"/>
      <a:defRPr sz="1000" kern="1200">
        <a:solidFill>
          <a:schemeClr val="tx1"/>
        </a:solidFill>
        <a:latin typeface="Arial" pitchFamily="34" charset="0"/>
        <a:ea typeface="+mn-ea"/>
        <a:cs typeface="+mn-cs"/>
      </a:defRPr>
    </a:lvl4pPr>
    <a:lvl5pPr marL="454025" indent="-111125" algn="l" rtl="0" eaLnBrk="0" fontAlgn="base" hangingPunct="0">
      <a:spcBef>
        <a:spcPct val="20000"/>
      </a:spcBef>
      <a:spcAft>
        <a:spcPct val="0"/>
      </a:spcAft>
      <a:buFont typeface="Arial" pitchFamily="34" charset="0"/>
      <a:buChar char="–"/>
      <a:defRPr sz="10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100000"/>
              </a:spcBef>
              <a:spcAft>
                <a:spcPct val="0"/>
              </a:spcAft>
              <a:buClrTx/>
              <a:buSzTx/>
              <a:buFont typeface="Arial" pitchFamily="34" charset="0"/>
              <a:buNone/>
              <a:tabLst/>
              <a:defRPr/>
            </a:pPr>
            <a:endParaRPr lang="en-US"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a:t>
            </a:fld>
            <a:endParaRPr lang="en-GB" dirty="0"/>
          </a:p>
        </p:txBody>
      </p:sp>
    </p:spTree>
    <p:extLst>
      <p:ext uri="{BB962C8B-B14F-4D97-AF65-F5344CB8AC3E}">
        <p14:creationId xmlns:p14="http://schemas.microsoft.com/office/powerpoint/2010/main" val="2430269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12</a:t>
            </a:fld>
            <a:endParaRPr lang="en-GB" dirty="0"/>
          </a:p>
        </p:txBody>
      </p:sp>
    </p:spTree>
    <p:extLst>
      <p:ext uri="{BB962C8B-B14F-4D97-AF65-F5344CB8AC3E}">
        <p14:creationId xmlns:p14="http://schemas.microsoft.com/office/powerpoint/2010/main" val="274958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13</a:t>
            </a:fld>
            <a:endParaRPr lang="en-GB" dirty="0"/>
          </a:p>
        </p:txBody>
      </p:sp>
    </p:spTree>
    <p:extLst>
      <p:ext uri="{BB962C8B-B14F-4D97-AF65-F5344CB8AC3E}">
        <p14:creationId xmlns:p14="http://schemas.microsoft.com/office/powerpoint/2010/main" val="1087697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14</a:t>
            </a:fld>
            <a:endParaRPr lang="en-GB" dirty="0"/>
          </a:p>
        </p:txBody>
      </p:sp>
    </p:spTree>
    <p:extLst>
      <p:ext uri="{BB962C8B-B14F-4D97-AF65-F5344CB8AC3E}">
        <p14:creationId xmlns:p14="http://schemas.microsoft.com/office/powerpoint/2010/main" val="325623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15</a:t>
            </a:fld>
            <a:endParaRPr lang="en-GB" dirty="0"/>
          </a:p>
        </p:txBody>
      </p:sp>
    </p:spTree>
    <p:extLst>
      <p:ext uri="{BB962C8B-B14F-4D97-AF65-F5344CB8AC3E}">
        <p14:creationId xmlns:p14="http://schemas.microsoft.com/office/powerpoint/2010/main" val="210801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17</a:t>
            </a:fld>
            <a:endParaRPr lang="en-GB" dirty="0"/>
          </a:p>
        </p:txBody>
      </p:sp>
    </p:spTree>
    <p:extLst>
      <p:ext uri="{BB962C8B-B14F-4D97-AF65-F5344CB8AC3E}">
        <p14:creationId xmlns:p14="http://schemas.microsoft.com/office/powerpoint/2010/main" val="4129551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19</a:t>
            </a:fld>
            <a:endParaRPr lang="en-GB" dirty="0"/>
          </a:p>
        </p:txBody>
      </p:sp>
    </p:spTree>
    <p:extLst>
      <p:ext uri="{BB962C8B-B14F-4D97-AF65-F5344CB8AC3E}">
        <p14:creationId xmlns:p14="http://schemas.microsoft.com/office/powerpoint/2010/main" val="3040452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20</a:t>
            </a:fld>
            <a:endParaRPr lang="en-GB" dirty="0"/>
          </a:p>
        </p:txBody>
      </p:sp>
    </p:spTree>
    <p:extLst>
      <p:ext uri="{BB962C8B-B14F-4D97-AF65-F5344CB8AC3E}">
        <p14:creationId xmlns:p14="http://schemas.microsoft.com/office/powerpoint/2010/main" val="1757799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21</a:t>
            </a:fld>
            <a:endParaRPr lang="en-GB" dirty="0"/>
          </a:p>
        </p:txBody>
      </p:sp>
    </p:spTree>
    <p:extLst>
      <p:ext uri="{BB962C8B-B14F-4D97-AF65-F5344CB8AC3E}">
        <p14:creationId xmlns:p14="http://schemas.microsoft.com/office/powerpoint/2010/main" val="5024225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22</a:t>
            </a:fld>
            <a:endParaRPr lang="en-GB" dirty="0"/>
          </a:p>
        </p:txBody>
      </p:sp>
    </p:spTree>
    <p:extLst>
      <p:ext uri="{BB962C8B-B14F-4D97-AF65-F5344CB8AC3E}">
        <p14:creationId xmlns:p14="http://schemas.microsoft.com/office/powerpoint/2010/main" val="2827444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23</a:t>
            </a:fld>
            <a:endParaRPr lang="en-GB" dirty="0"/>
          </a:p>
        </p:txBody>
      </p:sp>
    </p:spTree>
    <p:extLst>
      <p:ext uri="{BB962C8B-B14F-4D97-AF65-F5344CB8AC3E}">
        <p14:creationId xmlns:p14="http://schemas.microsoft.com/office/powerpoint/2010/main" val="2753720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a:t>
            </a:fld>
            <a:endParaRPr lang="en-GB" dirty="0"/>
          </a:p>
        </p:txBody>
      </p:sp>
    </p:spTree>
    <p:extLst>
      <p:ext uri="{BB962C8B-B14F-4D97-AF65-F5344CB8AC3E}">
        <p14:creationId xmlns:p14="http://schemas.microsoft.com/office/powerpoint/2010/main" val="1738927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24</a:t>
            </a:fld>
            <a:endParaRPr lang="en-GB" dirty="0"/>
          </a:p>
        </p:txBody>
      </p:sp>
    </p:spTree>
    <p:extLst>
      <p:ext uri="{BB962C8B-B14F-4D97-AF65-F5344CB8AC3E}">
        <p14:creationId xmlns:p14="http://schemas.microsoft.com/office/powerpoint/2010/main" val="16261329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25</a:t>
            </a:fld>
            <a:endParaRPr lang="en-GB" dirty="0"/>
          </a:p>
        </p:txBody>
      </p:sp>
    </p:spTree>
    <p:extLst>
      <p:ext uri="{BB962C8B-B14F-4D97-AF65-F5344CB8AC3E}">
        <p14:creationId xmlns:p14="http://schemas.microsoft.com/office/powerpoint/2010/main" val="2955172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26</a:t>
            </a:fld>
            <a:endParaRPr lang="en-GB" dirty="0"/>
          </a:p>
        </p:txBody>
      </p:sp>
    </p:spTree>
    <p:extLst>
      <p:ext uri="{BB962C8B-B14F-4D97-AF65-F5344CB8AC3E}">
        <p14:creationId xmlns:p14="http://schemas.microsoft.com/office/powerpoint/2010/main" val="5868543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27</a:t>
            </a:fld>
            <a:endParaRPr lang="en-GB" dirty="0"/>
          </a:p>
        </p:txBody>
      </p:sp>
    </p:spTree>
    <p:extLst>
      <p:ext uri="{BB962C8B-B14F-4D97-AF65-F5344CB8AC3E}">
        <p14:creationId xmlns:p14="http://schemas.microsoft.com/office/powerpoint/2010/main" val="1553001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28</a:t>
            </a:fld>
            <a:endParaRPr lang="en-GB" dirty="0"/>
          </a:p>
        </p:txBody>
      </p:sp>
    </p:spTree>
    <p:extLst>
      <p:ext uri="{BB962C8B-B14F-4D97-AF65-F5344CB8AC3E}">
        <p14:creationId xmlns:p14="http://schemas.microsoft.com/office/powerpoint/2010/main" val="3515850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29</a:t>
            </a:fld>
            <a:endParaRPr lang="en-GB" dirty="0"/>
          </a:p>
        </p:txBody>
      </p:sp>
    </p:spTree>
    <p:extLst>
      <p:ext uri="{BB962C8B-B14F-4D97-AF65-F5344CB8AC3E}">
        <p14:creationId xmlns:p14="http://schemas.microsoft.com/office/powerpoint/2010/main" val="2550105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30</a:t>
            </a:fld>
            <a:endParaRPr lang="en-GB" dirty="0"/>
          </a:p>
        </p:txBody>
      </p:sp>
    </p:spTree>
    <p:extLst>
      <p:ext uri="{BB962C8B-B14F-4D97-AF65-F5344CB8AC3E}">
        <p14:creationId xmlns:p14="http://schemas.microsoft.com/office/powerpoint/2010/main" val="23253495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32</a:t>
            </a:fld>
            <a:endParaRPr lang="en-GB" dirty="0"/>
          </a:p>
        </p:txBody>
      </p:sp>
    </p:spTree>
    <p:extLst>
      <p:ext uri="{BB962C8B-B14F-4D97-AF65-F5344CB8AC3E}">
        <p14:creationId xmlns:p14="http://schemas.microsoft.com/office/powerpoint/2010/main" val="3267643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33</a:t>
            </a:fld>
            <a:endParaRPr lang="en-GB" dirty="0"/>
          </a:p>
        </p:txBody>
      </p:sp>
    </p:spTree>
    <p:extLst>
      <p:ext uri="{BB962C8B-B14F-4D97-AF65-F5344CB8AC3E}">
        <p14:creationId xmlns:p14="http://schemas.microsoft.com/office/powerpoint/2010/main" val="13247714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34</a:t>
            </a:fld>
            <a:endParaRPr lang="en-GB" dirty="0"/>
          </a:p>
        </p:txBody>
      </p:sp>
    </p:spTree>
    <p:extLst>
      <p:ext uri="{BB962C8B-B14F-4D97-AF65-F5344CB8AC3E}">
        <p14:creationId xmlns:p14="http://schemas.microsoft.com/office/powerpoint/2010/main" val="3849330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a:t>
            </a:fld>
            <a:endParaRPr lang="en-GB" dirty="0"/>
          </a:p>
        </p:txBody>
      </p:sp>
    </p:spTree>
    <p:extLst>
      <p:ext uri="{BB962C8B-B14F-4D97-AF65-F5344CB8AC3E}">
        <p14:creationId xmlns:p14="http://schemas.microsoft.com/office/powerpoint/2010/main" val="19089188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35</a:t>
            </a:fld>
            <a:endParaRPr lang="en-GB" dirty="0"/>
          </a:p>
        </p:txBody>
      </p:sp>
    </p:spTree>
    <p:extLst>
      <p:ext uri="{BB962C8B-B14F-4D97-AF65-F5344CB8AC3E}">
        <p14:creationId xmlns:p14="http://schemas.microsoft.com/office/powerpoint/2010/main" val="7424623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36</a:t>
            </a:fld>
            <a:endParaRPr lang="en-GB" dirty="0"/>
          </a:p>
        </p:txBody>
      </p:sp>
    </p:spTree>
    <p:extLst>
      <p:ext uri="{BB962C8B-B14F-4D97-AF65-F5344CB8AC3E}">
        <p14:creationId xmlns:p14="http://schemas.microsoft.com/office/powerpoint/2010/main" val="30918730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37</a:t>
            </a:fld>
            <a:endParaRPr lang="en-GB" dirty="0"/>
          </a:p>
        </p:txBody>
      </p:sp>
    </p:spTree>
    <p:extLst>
      <p:ext uri="{BB962C8B-B14F-4D97-AF65-F5344CB8AC3E}">
        <p14:creationId xmlns:p14="http://schemas.microsoft.com/office/powerpoint/2010/main" val="1663192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38</a:t>
            </a:fld>
            <a:endParaRPr lang="en-GB" dirty="0"/>
          </a:p>
        </p:txBody>
      </p:sp>
    </p:spTree>
    <p:extLst>
      <p:ext uri="{BB962C8B-B14F-4D97-AF65-F5344CB8AC3E}">
        <p14:creationId xmlns:p14="http://schemas.microsoft.com/office/powerpoint/2010/main" val="31805307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39</a:t>
            </a:fld>
            <a:endParaRPr lang="en-GB" dirty="0"/>
          </a:p>
        </p:txBody>
      </p:sp>
    </p:spTree>
    <p:extLst>
      <p:ext uri="{BB962C8B-B14F-4D97-AF65-F5344CB8AC3E}">
        <p14:creationId xmlns:p14="http://schemas.microsoft.com/office/powerpoint/2010/main" val="36354124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40</a:t>
            </a:fld>
            <a:endParaRPr lang="en-GB" dirty="0"/>
          </a:p>
        </p:txBody>
      </p:sp>
    </p:spTree>
    <p:extLst>
      <p:ext uri="{BB962C8B-B14F-4D97-AF65-F5344CB8AC3E}">
        <p14:creationId xmlns:p14="http://schemas.microsoft.com/office/powerpoint/2010/main" val="17135571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41</a:t>
            </a:fld>
            <a:endParaRPr lang="en-GB" dirty="0"/>
          </a:p>
        </p:txBody>
      </p:sp>
    </p:spTree>
    <p:extLst>
      <p:ext uri="{BB962C8B-B14F-4D97-AF65-F5344CB8AC3E}">
        <p14:creationId xmlns:p14="http://schemas.microsoft.com/office/powerpoint/2010/main" val="3718438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42</a:t>
            </a:fld>
            <a:endParaRPr lang="en-GB" dirty="0"/>
          </a:p>
        </p:txBody>
      </p:sp>
    </p:spTree>
    <p:extLst>
      <p:ext uri="{BB962C8B-B14F-4D97-AF65-F5344CB8AC3E}">
        <p14:creationId xmlns:p14="http://schemas.microsoft.com/office/powerpoint/2010/main" val="30636196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43</a:t>
            </a:fld>
            <a:endParaRPr lang="en-GB" dirty="0"/>
          </a:p>
        </p:txBody>
      </p:sp>
    </p:spTree>
    <p:extLst>
      <p:ext uri="{BB962C8B-B14F-4D97-AF65-F5344CB8AC3E}">
        <p14:creationId xmlns:p14="http://schemas.microsoft.com/office/powerpoint/2010/main" val="17746466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44</a:t>
            </a:fld>
            <a:endParaRPr lang="en-GB" dirty="0"/>
          </a:p>
        </p:txBody>
      </p:sp>
    </p:spTree>
    <p:extLst>
      <p:ext uri="{BB962C8B-B14F-4D97-AF65-F5344CB8AC3E}">
        <p14:creationId xmlns:p14="http://schemas.microsoft.com/office/powerpoint/2010/main" val="21606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a:t>
            </a:fld>
            <a:endParaRPr lang="en-GB" dirty="0"/>
          </a:p>
        </p:txBody>
      </p:sp>
    </p:spTree>
    <p:extLst>
      <p:ext uri="{BB962C8B-B14F-4D97-AF65-F5344CB8AC3E}">
        <p14:creationId xmlns:p14="http://schemas.microsoft.com/office/powerpoint/2010/main" val="27706934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45</a:t>
            </a:fld>
            <a:endParaRPr lang="en-GB" dirty="0"/>
          </a:p>
        </p:txBody>
      </p:sp>
    </p:spTree>
    <p:extLst>
      <p:ext uri="{BB962C8B-B14F-4D97-AF65-F5344CB8AC3E}">
        <p14:creationId xmlns:p14="http://schemas.microsoft.com/office/powerpoint/2010/main" val="14840364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47</a:t>
            </a:fld>
            <a:endParaRPr lang="en-GB" dirty="0"/>
          </a:p>
        </p:txBody>
      </p:sp>
    </p:spTree>
    <p:extLst>
      <p:ext uri="{BB962C8B-B14F-4D97-AF65-F5344CB8AC3E}">
        <p14:creationId xmlns:p14="http://schemas.microsoft.com/office/powerpoint/2010/main" val="26568874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48</a:t>
            </a:fld>
            <a:endParaRPr lang="en-GB" dirty="0"/>
          </a:p>
        </p:txBody>
      </p:sp>
    </p:spTree>
    <p:extLst>
      <p:ext uri="{BB962C8B-B14F-4D97-AF65-F5344CB8AC3E}">
        <p14:creationId xmlns:p14="http://schemas.microsoft.com/office/powerpoint/2010/main" val="13057039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49</a:t>
            </a:fld>
            <a:endParaRPr lang="en-GB" dirty="0"/>
          </a:p>
        </p:txBody>
      </p:sp>
    </p:spTree>
    <p:extLst>
      <p:ext uri="{BB962C8B-B14F-4D97-AF65-F5344CB8AC3E}">
        <p14:creationId xmlns:p14="http://schemas.microsoft.com/office/powerpoint/2010/main" val="30687215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50</a:t>
            </a:fld>
            <a:endParaRPr lang="en-GB" dirty="0"/>
          </a:p>
        </p:txBody>
      </p:sp>
    </p:spTree>
    <p:extLst>
      <p:ext uri="{BB962C8B-B14F-4D97-AF65-F5344CB8AC3E}">
        <p14:creationId xmlns:p14="http://schemas.microsoft.com/office/powerpoint/2010/main" val="7782543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51</a:t>
            </a:fld>
            <a:endParaRPr lang="en-GB" dirty="0"/>
          </a:p>
        </p:txBody>
      </p:sp>
    </p:spTree>
    <p:extLst>
      <p:ext uri="{BB962C8B-B14F-4D97-AF65-F5344CB8AC3E}">
        <p14:creationId xmlns:p14="http://schemas.microsoft.com/office/powerpoint/2010/main" val="14652280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52</a:t>
            </a:fld>
            <a:endParaRPr lang="en-GB" dirty="0"/>
          </a:p>
        </p:txBody>
      </p:sp>
    </p:spTree>
    <p:extLst>
      <p:ext uri="{BB962C8B-B14F-4D97-AF65-F5344CB8AC3E}">
        <p14:creationId xmlns:p14="http://schemas.microsoft.com/office/powerpoint/2010/main" val="409358350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53</a:t>
            </a:fld>
            <a:endParaRPr lang="en-GB" dirty="0"/>
          </a:p>
        </p:txBody>
      </p:sp>
    </p:spTree>
    <p:extLst>
      <p:ext uri="{BB962C8B-B14F-4D97-AF65-F5344CB8AC3E}">
        <p14:creationId xmlns:p14="http://schemas.microsoft.com/office/powerpoint/2010/main" val="407004395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54</a:t>
            </a:fld>
            <a:endParaRPr lang="en-GB" dirty="0"/>
          </a:p>
        </p:txBody>
      </p:sp>
    </p:spTree>
    <p:extLst>
      <p:ext uri="{BB962C8B-B14F-4D97-AF65-F5344CB8AC3E}">
        <p14:creationId xmlns:p14="http://schemas.microsoft.com/office/powerpoint/2010/main" val="40116173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55</a:t>
            </a:fld>
            <a:endParaRPr lang="en-GB" dirty="0"/>
          </a:p>
        </p:txBody>
      </p:sp>
    </p:spTree>
    <p:extLst>
      <p:ext uri="{BB962C8B-B14F-4D97-AF65-F5344CB8AC3E}">
        <p14:creationId xmlns:p14="http://schemas.microsoft.com/office/powerpoint/2010/main" val="2372190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a:t>
            </a:fld>
            <a:endParaRPr lang="en-GB" dirty="0"/>
          </a:p>
        </p:txBody>
      </p:sp>
    </p:spTree>
    <p:extLst>
      <p:ext uri="{BB962C8B-B14F-4D97-AF65-F5344CB8AC3E}">
        <p14:creationId xmlns:p14="http://schemas.microsoft.com/office/powerpoint/2010/main" val="52006049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56</a:t>
            </a:fld>
            <a:endParaRPr lang="en-GB" dirty="0"/>
          </a:p>
        </p:txBody>
      </p:sp>
    </p:spTree>
    <p:extLst>
      <p:ext uri="{BB962C8B-B14F-4D97-AF65-F5344CB8AC3E}">
        <p14:creationId xmlns:p14="http://schemas.microsoft.com/office/powerpoint/2010/main" val="6639254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59</a:t>
            </a:fld>
            <a:endParaRPr lang="en-GB" dirty="0"/>
          </a:p>
        </p:txBody>
      </p:sp>
    </p:spTree>
    <p:extLst>
      <p:ext uri="{BB962C8B-B14F-4D97-AF65-F5344CB8AC3E}">
        <p14:creationId xmlns:p14="http://schemas.microsoft.com/office/powerpoint/2010/main" val="262331367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61</a:t>
            </a:fld>
            <a:endParaRPr lang="en-GB" dirty="0"/>
          </a:p>
        </p:txBody>
      </p:sp>
    </p:spTree>
    <p:extLst>
      <p:ext uri="{BB962C8B-B14F-4D97-AF65-F5344CB8AC3E}">
        <p14:creationId xmlns:p14="http://schemas.microsoft.com/office/powerpoint/2010/main" val="256436620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62</a:t>
            </a:fld>
            <a:endParaRPr lang="en-GB" dirty="0"/>
          </a:p>
        </p:txBody>
      </p:sp>
    </p:spTree>
    <p:extLst>
      <p:ext uri="{BB962C8B-B14F-4D97-AF65-F5344CB8AC3E}">
        <p14:creationId xmlns:p14="http://schemas.microsoft.com/office/powerpoint/2010/main" val="14778147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63</a:t>
            </a:fld>
            <a:endParaRPr lang="en-GB" dirty="0"/>
          </a:p>
        </p:txBody>
      </p:sp>
    </p:spTree>
    <p:extLst>
      <p:ext uri="{BB962C8B-B14F-4D97-AF65-F5344CB8AC3E}">
        <p14:creationId xmlns:p14="http://schemas.microsoft.com/office/powerpoint/2010/main" val="154778661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64</a:t>
            </a:fld>
            <a:endParaRPr lang="en-GB" dirty="0"/>
          </a:p>
        </p:txBody>
      </p:sp>
    </p:spTree>
    <p:extLst>
      <p:ext uri="{BB962C8B-B14F-4D97-AF65-F5344CB8AC3E}">
        <p14:creationId xmlns:p14="http://schemas.microsoft.com/office/powerpoint/2010/main" val="364214034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65</a:t>
            </a:fld>
            <a:endParaRPr lang="en-GB" dirty="0"/>
          </a:p>
        </p:txBody>
      </p:sp>
    </p:spTree>
    <p:extLst>
      <p:ext uri="{BB962C8B-B14F-4D97-AF65-F5344CB8AC3E}">
        <p14:creationId xmlns:p14="http://schemas.microsoft.com/office/powerpoint/2010/main" val="29078638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67</a:t>
            </a:fld>
            <a:endParaRPr lang="en-GB" dirty="0"/>
          </a:p>
        </p:txBody>
      </p:sp>
    </p:spTree>
    <p:extLst>
      <p:ext uri="{BB962C8B-B14F-4D97-AF65-F5344CB8AC3E}">
        <p14:creationId xmlns:p14="http://schemas.microsoft.com/office/powerpoint/2010/main" val="391096105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68</a:t>
            </a:fld>
            <a:endParaRPr lang="en-GB" dirty="0"/>
          </a:p>
        </p:txBody>
      </p:sp>
    </p:spTree>
    <p:extLst>
      <p:ext uri="{BB962C8B-B14F-4D97-AF65-F5344CB8AC3E}">
        <p14:creationId xmlns:p14="http://schemas.microsoft.com/office/powerpoint/2010/main" val="317530090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69</a:t>
            </a:fld>
            <a:endParaRPr lang="en-GB" dirty="0"/>
          </a:p>
        </p:txBody>
      </p:sp>
    </p:spTree>
    <p:extLst>
      <p:ext uri="{BB962C8B-B14F-4D97-AF65-F5344CB8AC3E}">
        <p14:creationId xmlns:p14="http://schemas.microsoft.com/office/powerpoint/2010/main" val="3522031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a:t>
            </a:fld>
            <a:endParaRPr lang="en-GB" dirty="0"/>
          </a:p>
        </p:txBody>
      </p:sp>
    </p:spTree>
    <p:extLst>
      <p:ext uri="{BB962C8B-B14F-4D97-AF65-F5344CB8AC3E}">
        <p14:creationId xmlns:p14="http://schemas.microsoft.com/office/powerpoint/2010/main" val="289374343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70</a:t>
            </a:fld>
            <a:endParaRPr lang="en-GB" dirty="0"/>
          </a:p>
        </p:txBody>
      </p:sp>
    </p:spTree>
    <p:extLst>
      <p:ext uri="{BB962C8B-B14F-4D97-AF65-F5344CB8AC3E}">
        <p14:creationId xmlns:p14="http://schemas.microsoft.com/office/powerpoint/2010/main" val="5357098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71</a:t>
            </a:fld>
            <a:endParaRPr lang="en-GB" dirty="0"/>
          </a:p>
        </p:txBody>
      </p:sp>
    </p:spTree>
    <p:extLst>
      <p:ext uri="{BB962C8B-B14F-4D97-AF65-F5344CB8AC3E}">
        <p14:creationId xmlns:p14="http://schemas.microsoft.com/office/powerpoint/2010/main" val="245917944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72</a:t>
            </a:fld>
            <a:endParaRPr lang="en-GB" dirty="0"/>
          </a:p>
        </p:txBody>
      </p:sp>
    </p:spTree>
    <p:extLst>
      <p:ext uri="{BB962C8B-B14F-4D97-AF65-F5344CB8AC3E}">
        <p14:creationId xmlns:p14="http://schemas.microsoft.com/office/powerpoint/2010/main" val="357975210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73</a:t>
            </a:fld>
            <a:endParaRPr lang="en-GB" dirty="0"/>
          </a:p>
        </p:txBody>
      </p:sp>
    </p:spTree>
    <p:extLst>
      <p:ext uri="{BB962C8B-B14F-4D97-AF65-F5344CB8AC3E}">
        <p14:creationId xmlns:p14="http://schemas.microsoft.com/office/powerpoint/2010/main" val="6979880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74</a:t>
            </a:fld>
            <a:endParaRPr lang="en-GB" dirty="0"/>
          </a:p>
        </p:txBody>
      </p:sp>
    </p:spTree>
    <p:extLst>
      <p:ext uri="{BB962C8B-B14F-4D97-AF65-F5344CB8AC3E}">
        <p14:creationId xmlns:p14="http://schemas.microsoft.com/office/powerpoint/2010/main" val="303111269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75</a:t>
            </a:fld>
            <a:endParaRPr lang="en-GB" dirty="0"/>
          </a:p>
        </p:txBody>
      </p:sp>
    </p:spTree>
    <p:extLst>
      <p:ext uri="{BB962C8B-B14F-4D97-AF65-F5344CB8AC3E}">
        <p14:creationId xmlns:p14="http://schemas.microsoft.com/office/powerpoint/2010/main" val="186529145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76</a:t>
            </a:fld>
            <a:endParaRPr lang="en-GB" dirty="0"/>
          </a:p>
        </p:txBody>
      </p:sp>
    </p:spTree>
    <p:extLst>
      <p:ext uri="{BB962C8B-B14F-4D97-AF65-F5344CB8AC3E}">
        <p14:creationId xmlns:p14="http://schemas.microsoft.com/office/powerpoint/2010/main" val="207980329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77</a:t>
            </a:fld>
            <a:endParaRPr lang="en-GB" dirty="0"/>
          </a:p>
        </p:txBody>
      </p:sp>
    </p:spTree>
    <p:extLst>
      <p:ext uri="{BB962C8B-B14F-4D97-AF65-F5344CB8AC3E}">
        <p14:creationId xmlns:p14="http://schemas.microsoft.com/office/powerpoint/2010/main" val="10290746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78</a:t>
            </a:fld>
            <a:endParaRPr lang="en-GB" dirty="0"/>
          </a:p>
        </p:txBody>
      </p:sp>
    </p:spTree>
    <p:extLst>
      <p:ext uri="{BB962C8B-B14F-4D97-AF65-F5344CB8AC3E}">
        <p14:creationId xmlns:p14="http://schemas.microsoft.com/office/powerpoint/2010/main" val="320883807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79</a:t>
            </a:fld>
            <a:endParaRPr lang="en-GB" dirty="0"/>
          </a:p>
        </p:txBody>
      </p:sp>
    </p:spTree>
    <p:extLst>
      <p:ext uri="{BB962C8B-B14F-4D97-AF65-F5344CB8AC3E}">
        <p14:creationId xmlns:p14="http://schemas.microsoft.com/office/powerpoint/2010/main" val="739437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a:t>
            </a:fld>
            <a:endParaRPr lang="en-GB" dirty="0"/>
          </a:p>
        </p:txBody>
      </p:sp>
    </p:spTree>
    <p:extLst>
      <p:ext uri="{BB962C8B-B14F-4D97-AF65-F5344CB8AC3E}">
        <p14:creationId xmlns:p14="http://schemas.microsoft.com/office/powerpoint/2010/main" val="257768665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80</a:t>
            </a:fld>
            <a:endParaRPr lang="en-GB" dirty="0"/>
          </a:p>
        </p:txBody>
      </p:sp>
    </p:spTree>
    <p:extLst>
      <p:ext uri="{BB962C8B-B14F-4D97-AF65-F5344CB8AC3E}">
        <p14:creationId xmlns:p14="http://schemas.microsoft.com/office/powerpoint/2010/main" val="131852516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81</a:t>
            </a:fld>
            <a:endParaRPr lang="en-GB" dirty="0"/>
          </a:p>
        </p:txBody>
      </p:sp>
    </p:spTree>
    <p:extLst>
      <p:ext uri="{BB962C8B-B14F-4D97-AF65-F5344CB8AC3E}">
        <p14:creationId xmlns:p14="http://schemas.microsoft.com/office/powerpoint/2010/main" val="285266141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82</a:t>
            </a:fld>
            <a:endParaRPr lang="en-GB" dirty="0"/>
          </a:p>
        </p:txBody>
      </p:sp>
    </p:spTree>
    <p:extLst>
      <p:ext uri="{BB962C8B-B14F-4D97-AF65-F5344CB8AC3E}">
        <p14:creationId xmlns:p14="http://schemas.microsoft.com/office/powerpoint/2010/main" val="149731227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83</a:t>
            </a:fld>
            <a:endParaRPr lang="en-GB" dirty="0"/>
          </a:p>
        </p:txBody>
      </p:sp>
    </p:spTree>
    <p:extLst>
      <p:ext uri="{BB962C8B-B14F-4D97-AF65-F5344CB8AC3E}">
        <p14:creationId xmlns:p14="http://schemas.microsoft.com/office/powerpoint/2010/main" val="82478201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84</a:t>
            </a:fld>
            <a:endParaRPr lang="en-GB" dirty="0"/>
          </a:p>
        </p:txBody>
      </p:sp>
    </p:spTree>
    <p:extLst>
      <p:ext uri="{BB962C8B-B14F-4D97-AF65-F5344CB8AC3E}">
        <p14:creationId xmlns:p14="http://schemas.microsoft.com/office/powerpoint/2010/main" val="51876203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86</a:t>
            </a:fld>
            <a:endParaRPr lang="en-GB" dirty="0"/>
          </a:p>
        </p:txBody>
      </p:sp>
    </p:spTree>
    <p:extLst>
      <p:ext uri="{BB962C8B-B14F-4D97-AF65-F5344CB8AC3E}">
        <p14:creationId xmlns:p14="http://schemas.microsoft.com/office/powerpoint/2010/main" val="109995915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87</a:t>
            </a:fld>
            <a:endParaRPr lang="en-GB" dirty="0"/>
          </a:p>
        </p:txBody>
      </p:sp>
    </p:spTree>
    <p:extLst>
      <p:ext uri="{BB962C8B-B14F-4D97-AF65-F5344CB8AC3E}">
        <p14:creationId xmlns:p14="http://schemas.microsoft.com/office/powerpoint/2010/main" val="366132599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88</a:t>
            </a:fld>
            <a:endParaRPr lang="en-GB" dirty="0"/>
          </a:p>
        </p:txBody>
      </p:sp>
    </p:spTree>
    <p:extLst>
      <p:ext uri="{BB962C8B-B14F-4D97-AF65-F5344CB8AC3E}">
        <p14:creationId xmlns:p14="http://schemas.microsoft.com/office/powerpoint/2010/main" val="338150866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89</a:t>
            </a:fld>
            <a:endParaRPr lang="en-GB" dirty="0"/>
          </a:p>
        </p:txBody>
      </p:sp>
    </p:spTree>
    <p:extLst>
      <p:ext uri="{BB962C8B-B14F-4D97-AF65-F5344CB8AC3E}">
        <p14:creationId xmlns:p14="http://schemas.microsoft.com/office/powerpoint/2010/main" val="281329324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90</a:t>
            </a:fld>
            <a:endParaRPr lang="en-GB" dirty="0"/>
          </a:p>
        </p:txBody>
      </p:sp>
    </p:spTree>
    <p:extLst>
      <p:ext uri="{BB962C8B-B14F-4D97-AF65-F5344CB8AC3E}">
        <p14:creationId xmlns:p14="http://schemas.microsoft.com/office/powerpoint/2010/main" val="2577805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10</a:t>
            </a:fld>
            <a:endParaRPr lang="en-GB" dirty="0"/>
          </a:p>
        </p:txBody>
      </p:sp>
    </p:spTree>
    <p:extLst>
      <p:ext uri="{BB962C8B-B14F-4D97-AF65-F5344CB8AC3E}">
        <p14:creationId xmlns:p14="http://schemas.microsoft.com/office/powerpoint/2010/main" val="370642922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91</a:t>
            </a:fld>
            <a:endParaRPr lang="en-GB" dirty="0"/>
          </a:p>
        </p:txBody>
      </p:sp>
    </p:spTree>
    <p:extLst>
      <p:ext uri="{BB962C8B-B14F-4D97-AF65-F5344CB8AC3E}">
        <p14:creationId xmlns:p14="http://schemas.microsoft.com/office/powerpoint/2010/main" val="105186128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92</a:t>
            </a:fld>
            <a:endParaRPr lang="en-GB" dirty="0"/>
          </a:p>
        </p:txBody>
      </p:sp>
    </p:spTree>
    <p:extLst>
      <p:ext uri="{BB962C8B-B14F-4D97-AF65-F5344CB8AC3E}">
        <p14:creationId xmlns:p14="http://schemas.microsoft.com/office/powerpoint/2010/main" val="68493074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94</a:t>
            </a:fld>
            <a:endParaRPr lang="en-GB" dirty="0"/>
          </a:p>
        </p:txBody>
      </p:sp>
    </p:spTree>
    <p:extLst>
      <p:ext uri="{BB962C8B-B14F-4D97-AF65-F5344CB8AC3E}">
        <p14:creationId xmlns:p14="http://schemas.microsoft.com/office/powerpoint/2010/main" val="166440177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95</a:t>
            </a:fld>
            <a:endParaRPr lang="en-GB" dirty="0"/>
          </a:p>
        </p:txBody>
      </p:sp>
    </p:spTree>
    <p:extLst>
      <p:ext uri="{BB962C8B-B14F-4D97-AF65-F5344CB8AC3E}">
        <p14:creationId xmlns:p14="http://schemas.microsoft.com/office/powerpoint/2010/main" val="180513842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97</a:t>
            </a:fld>
            <a:endParaRPr lang="en-GB" dirty="0"/>
          </a:p>
        </p:txBody>
      </p:sp>
    </p:spTree>
    <p:extLst>
      <p:ext uri="{BB962C8B-B14F-4D97-AF65-F5344CB8AC3E}">
        <p14:creationId xmlns:p14="http://schemas.microsoft.com/office/powerpoint/2010/main" val="224270675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98</a:t>
            </a:fld>
            <a:endParaRPr lang="en-GB" dirty="0"/>
          </a:p>
        </p:txBody>
      </p:sp>
    </p:spTree>
    <p:extLst>
      <p:ext uri="{BB962C8B-B14F-4D97-AF65-F5344CB8AC3E}">
        <p14:creationId xmlns:p14="http://schemas.microsoft.com/office/powerpoint/2010/main" val="169391085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99</a:t>
            </a:fld>
            <a:endParaRPr lang="en-GB" dirty="0"/>
          </a:p>
        </p:txBody>
      </p:sp>
    </p:spTree>
    <p:extLst>
      <p:ext uri="{BB962C8B-B14F-4D97-AF65-F5344CB8AC3E}">
        <p14:creationId xmlns:p14="http://schemas.microsoft.com/office/powerpoint/2010/main" val="180899653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100</a:t>
            </a:fld>
            <a:endParaRPr lang="en-GB" dirty="0"/>
          </a:p>
        </p:txBody>
      </p:sp>
    </p:spTree>
    <p:extLst>
      <p:ext uri="{BB962C8B-B14F-4D97-AF65-F5344CB8AC3E}">
        <p14:creationId xmlns:p14="http://schemas.microsoft.com/office/powerpoint/2010/main" val="429410982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101</a:t>
            </a:fld>
            <a:endParaRPr lang="en-GB" dirty="0"/>
          </a:p>
        </p:txBody>
      </p:sp>
    </p:spTree>
    <p:extLst>
      <p:ext uri="{BB962C8B-B14F-4D97-AF65-F5344CB8AC3E}">
        <p14:creationId xmlns:p14="http://schemas.microsoft.com/office/powerpoint/2010/main" val="366224378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Rot="1" noChangeAspect="1" noTextEdit="1"/>
          </p:cNvSpPr>
          <p:nvPr>
            <p:ph type="sldImg"/>
          </p:nvPr>
        </p:nvSpPr>
        <p:spPr bwMode="auto">
          <a:noFill/>
          <a:ln>
            <a:solidFill>
              <a:srgbClr val="000000"/>
            </a:solidFill>
            <a:miter lim="800000"/>
            <a:headEnd/>
            <a:tailEnd/>
          </a:ln>
        </p:spPr>
      </p:sp>
      <p:sp>
        <p:nvSpPr>
          <p:cNvPr id="284675" name="Rectangle 3"/>
          <p:cNvSpPr>
            <a:spLocks noGrp="1"/>
          </p:cNvSpPr>
          <p:nvPr>
            <p:ph type="body" idx="1"/>
          </p:nvPr>
        </p:nvSpPr>
        <p:spPr>
          <a:xfrm>
            <a:off x="699419" y="4387771"/>
            <a:ext cx="5611566" cy="1313180"/>
          </a:xfrm>
        </p:spPr>
        <p:txBody>
          <a:bodyPr/>
          <a:lstStyle/>
          <a:p>
            <a:pPr marL="0" marR="0" indent="0" algn="l" defTabSz="914400" rtl="0" eaLnBrk="0" fontAlgn="base" latinLnBrk="0" hangingPunct="0">
              <a:lnSpc>
                <a:spcPct val="150000"/>
              </a:lnSpc>
              <a:spcBef>
                <a:spcPts val="200"/>
              </a:spcBef>
              <a:spcAft>
                <a:spcPts val="400"/>
              </a:spcAft>
              <a:buClrTx/>
              <a:buSzTx/>
              <a:buFont typeface="Arial" pitchFamily="34" charset="0"/>
              <a:buNone/>
              <a:tabLst/>
              <a:defRPr/>
            </a:pPr>
            <a:endParaRPr lang="en-US" dirty="0" smtClean="0"/>
          </a:p>
        </p:txBody>
      </p:sp>
      <p:sp>
        <p:nvSpPr>
          <p:cNvPr id="2" name="Slide Number Placeholder 1"/>
          <p:cNvSpPr>
            <a:spLocks noGrp="1"/>
          </p:cNvSpPr>
          <p:nvPr>
            <p:ph type="sldNum" sz="quarter" idx="10"/>
          </p:nvPr>
        </p:nvSpPr>
        <p:spPr/>
        <p:txBody>
          <a:bodyPr/>
          <a:lstStyle/>
          <a:p>
            <a:fld id="{F6715F80-3722-40A8-A13B-913CAEEA0A98}" type="slidenum">
              <a:rPr lang="en-GB" smtClean="0"/>
              <a:pPr/>
              <a:t>102</a:t>
            </a:fld>
            <a:endParaRPr lang="en-GB" dirty="0"/>
          </a:p>
        </p:txBody>
      </p:sp>
    </p:spTree>
    <p:extLst>
      <p:ext uri="{BB962C8B-B14F-4D97-AF65-F5344CB8AC3E}">
        <p14:creationId xmlns:p14="http://schemas.microsoft.com/office/powerpoint/2010/main" val="271485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F6715F80-3722-40A8-A13B-913CAEEA0A98}" type="slidenum">
              <a:rPr lang="en-GB" smtClean="0"/>
              <a:pPr/>
              <a:t>11</a:t>
            </a:fld>
            <a:endParaRPr lang="en-GB" dirty="0"/>
          </a:p>
        </p:txBody>
      </p:sp>
    </p:spTree>
    <p:extLst>
      <p:ext uri="{BB962C8B-B14F-4D97-AF65-F5344CB8AC3E}">
        <p14:creationId xmlns:p14="http://schemas.microsoft.com/office/powerpoint/2010/main" val="4934028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a:xfrm>
            <a:off x="1142820" y="2886327"/>
            <a:ext cx="3996983" cy="1128762"/>
          </a:xfrm>
        </p:spPr>
        <p:txBody>
          <a:bodyPr anchor="b"/>
          <a:lstStyle>
            <a:lvl1pPr>
              <a:lnSpc>
                <a:spcPct val="100000"/>
              </a:lnSpc>
              <a:defRPr sz="32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a:xfrm>
            <a:off x="1142820" y="4505410"/>
            <a:ext cx="4740104" cy="303897"/>
          </a:xfrm>
        </p:spPr>
        <p:txBody>
          <a:bodyPr/>
          <a:lstStyle>
            <a:lvl1pPr marL="0" indent="0">
              <a:lnSpc>
                <a:spcPct val="100000"/>
              </a:lnSpc>
              <a:defRPr sz="2000" b="1" smtClean="0"/>
            </a:lvl1pPr>
          </a:lstStyle>
          <a:p>
            <a:r>
              <a:rPr lang="en-US" smtClean="0"/>
              <a:t>Click to edit Master subtitle style</a:t>
            </a:r>
            <a:endParaRPr dirty="0" smtClean="0"/>
          </a:p>
        </p:txBody>
      </p:sp>
      <p:pic>
        <p:nvPicPr>
          <p:cNvPr id="5" name="Picture 12" descr="DEL_DCS_PRI_RGB"/>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gray">
          <a:xfrm>
            <a:off x="404813" y="303213"/>
            <a:ext cx="1636712" cy="307975"/>
          </a:xfrm>
          <a:prstGeom prst="rect">
            <a:avLst/>
          </a:prstGeom>
          <a:noFill/>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nowledge Check">
    <p:spTree>
      <p:nvGrpSpPr>
        <p:cNvPr id="1" name=""/>
        <p:cNvGrpSpPr/>
        <p:nvPr/>
      </p:nvGrpSpPr>
      <p:grpSpPr>
        <a:xfrm>
          <a:off x="0" y="0"/>
          <a:ext cx="0" cy="0"/>
          <a:chOff x="0" y="0"/>
          <a:chExt cx="0" cy="0"/>
        </a:xfrm>
      </p:grpSpPr>
      <p:grpSp>
        <p:nvGrpSpPr>
          <p:cNvPr id="4" name="Group 3"/>
          <p:cNvGrpSpPr/>
          <p:nvPr/>
        </p:nvGrpSpPr>
        <p:grpSpPr>
          <a:xfrm>
            <a:off x="7040880" y="3322320"/>
            <a:ext cx="1950720" cy="3079750"/>
            <a:chOff x="5654040" y="4450080"/>
            <a:chExt cx="2880360" cy="1982470"/>
          </a:xfrm>
        </p:grpSpPr>
        <p:sp>
          <p:nvSpPr>
            <p:cNvPr id="5" name="Rounded Rectangle 4"/>
            <p:cNvSpPr/>
            <p:nvPr/>
          </p:nvSpPr>
          <p:spPr>
            <a:xfrm>
              <a:off x="5654040" y="4450080"/>
              <a:ext cx="2880360" cy="1982470"/>
            </a:xfrm>
            <a:prstGeom prst="roundRect">
              <a:avLst>
                <a:gd name="adj" fmla="val 6188"/>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r>
                <a:rPr lang="en-US" sz="1600" b="1" dirty="0">
                  <a:solidFill>
                    <a:schemeClr val="bg2"/>
                  </a:solidFill>
                </a:rPr>
                <a:t>VC TEAM:</a:t>
              </a:r>
            </a:p>
            <a:p>
              <a:pPr marL="342900" indent="-342900" algn="l">
                <a:buFont typeface="+mj-lt"/>
                <a:buAutoNum type="arabicPeriod"/>
                <a:defRPr/>
              </a:pPr>
              <a:r>
                <a:rPr lang="en-US" sz="1600" dirty="0">
                  <a:solidFill>
                    <a:schemeClr val="bg2"/>
                  </a:solidFill>
                </a:rPr>
                <a:t>Select the Grade and Show Results option</a:t>
              </a:r>
            </a:p>
            <a:p>
              <a:pPr marL="342900" indent="-342900" algn="l">
                <a:buFont typeface="+mj-lt"/>
                <a:buAutoNum type="arabicPeriod"/>
                <a:defRPr/>
              </a:pPr>
              <a:r>
                <a:rPr lang="en-US" sz="1600" dirty="0">
                  <a:solidFill>
                    <a:schemeClr val="bg2"/>
                  </a:solidFill>
                </a:rPr>
                <a:t>Deselect the Enable Sourcing Option</a:t>
              </a:r>
            </a:p>
          </p:txBody>
        </p:sp>
        <p:sp>
          <p:nvSpPr>
            <p:cNvPr id="6" name="TextBox 5"/>
            <p:cNvSpPr txBox="1"/>
            <p:nvPr/>
          </p:nvSpPr>
          <p:spPr>
            <a:xfrm>
              <a:off x="5901571" y="6013663"/>
              <a:ext cx="2543782" cy="336792"/>
            </a:xfrm>
            <a:prstGeom prst="rect">
              <a:avLst/>
            </a:prstGeom>
            <a:noFill/>
          </p:spPr>
          <p:txBody>
            <a:bodyPr wrap="square" lIns="91426" tIns="45712" rIns="91426" bIns="45712" rtlCol="0">
              <a:spAutoFit/>
            </a:bodyPr>
            <a:lstStyle/>
            <a:p>
              <a:r>
                <a:rPr lang="en-US" sz="1400" dirty="0" smtClean="0">
                  <a:solidFill>
                    <a:srgbClr val="FF0000"/>
                  </a:solidFill>
                </a:rPr>
                <a:t>Correct answer is always in red.</a:t>
              </a:r>
            </a:p>
          </p:txBody>
        </p:sp>
      </p:grpSp>
      <p:sp>
        <p:nvSpPr>
          <p:cNvPr id="10" name="Content Placeholder 20"/>
          <p:cNvSpPr>
            <a:spLocks noGrp="1"/>
          </p:cNvSpPr>
          <p:nvPr>
            <p:ph sz="quarter" idx="12"/>
          </p:nvPr>
        </p:nvSpPr>
        <p:spPr bwMode="gray">
          <a:xfrm>
            <a:off x="356616" y="1188720"/>
            <a:ext cx="8330184" cy="4882896"/>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0"/>
              </a:spcBef>
              <a:spcAft>
                <a:spcPts val="600"/>
              </a:spcAft>
              <a:buClrTx/>
              <a:buSzTx/>
              <a:buFont typeface="Arial" pitchFamily="34" charset="0"/>
              <a:buNone/>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82880" marR="0" indent="-18288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fld id="{53028F65-F4CF-4FCB-B479-7D277F8A6B9B}" type="slidenum">
              <a:rPr lang="en-US" smtClean="0"/>
              <a:pPr/>
              <a:t>‹#›</a:t>
            </a:fld>
            <a:endParaRPr lang="en-US" dirty="0"/>
          </a:p>
        </p:txBody>
      </p:sp>
      <p:sp>
        <p:nvSpPr>
          <p:cNvPr id="9" name="Title Placeholder 10"/>
          <p:cNvSpPr>
            <a:spLocks noGrp="1"/>
          </p:cNvSpPr>
          <p:nvPr>
            <p:ph type="title"/>
          </p:nvPr>
        </p:nvSpPr>
        <p:spPr bwMode="gray">
          <a:xfrm>
            <a:off x="356616" y="347472"/>
            <a:ext cx="8321040"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25338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Whiteboar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flipH="1">
            <a:off x="7243281" y="102742"/>
            <a:ext cx="1705510" cy="1859622"/>
          </a:xfrm>
          <a:prstGeom prst="rect">
            <a:avLst/>
          </a:prstGeom>
        </p:spPr>
      </p:pic>
      <p:sp>
        <p:nvSpPr>
          <p:cNvPr id="6" name="Title Placeholder 10"/>
          <p:cNvSpPr>
            <a:spLocks noGrp="1"/>
          </p:cNvSpPr>
          <p:nvPr>
            <p:ph type="title"/>
          </p:nvPr>
        </p:nvSpPr>
        <p:spPr bwMode="gray">
          <a:xfrm>
            <a:off x="517078" y="450279"/>
            <a:ext cx="8046720" cy="333425"/>
          </a:xfrm>
          <a:prstGeom prst="rect">
            <a:avLst/>
          </a:prstGeom>
        </p:spPr>
        <p:txBody>
          <a:bodyPr/>
          <a:lstStyle>
            <a:lvl1pPr>
              <a:defRPr b="0" i="1">
                <a:solidFill>
                  <a:schemeClr val="accent3">
                    <a:lumMod val="75000"/>
                  </a:schemeClr>
                </a:solidFill>
              </a:defRPr>
            </a:lvl1pPr>
          </a:lstStyle>
          <a:p>
            <a:pPr lvl="0"/>
            <a:r>
              <a:rPr lang="en-US" smtClean="0"/>
              <a:t>Click to edit Master title style</a:t>
            </a:r>
            <a:endParaRPr lang="en-US" dirty="0"/>
          </a:p>
        </p:txBody>
      </p:sp>
      <p:sp>
        <p:nvSpPr>
          <p:cNvPr id="5"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pPr>
              <a:defRPr/>
            </a:pPr>
            <a:fld id="{161F61C0-2215-4557-9AEC-40913A79701B}" type="slidenum">
              <a:rPr lang="en-US" smtClean="0"/>
              <a:pPr>
                <a:defRPr/>
              </a:pPr>
              <a:t>‹#›</a:t>
            </a:fld>
            <a:endParaRPr lang="en-US" dirty="0"/>
          </a:p>
        </p:txBody>
      </p:sp>
      <p:sp>
        <p:nvSpPr>
          <p:cNvPr id="10" name="Text Placeholder 9"/>
          <p:cNvSpPr>
            <a:spLocks noGrp="1"/>
          </p:cNvSpPr>
          <p:nvPr>
            <p:ph type="body" sz="quarter" idx="10"/>
          </p:nvPr>
        </p:nvSpPr>
        <p:spPr>
          <a:xfrm>
            <a:off x="517077" y="1181029"/>
            <a:ext cx="8046720" cy="513757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p:nvSpPr>
        <p:spPr>
          <a:xfrm>
            <a:off x="106680" y="106680"/>
            <a:ext cx="8915400" cy="6400800"/>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smtClean="0"/>
          </a:p>
        </p:txBody>
      </p:sp>
    </p:spTree>
    <p:extLst>
      <p:ext uri="{BB962C8B-B14F-4D97-AF65-F5344CB8AC3E}">
        <p14:creationId xmlns:p14="http://schemas.microsoft.com/office/powerpoint/2010/main" val="4267280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estions">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0"/>
              </a:spcBef>
              <a:spcAft>
                <a:spcPts val="600"/>
              </a:spcAft>
              <a:buClrTx/>
              <a:buSzTx/>
              <a:buFont typeface="Arial" pitchFamily="34" charset="0"/>
              <a:buNone/>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82880" marR="0" indent="-18288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365760" marR="0" indent="-18288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L="548640" marR="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L="731520" marR="0" indent="-18288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718920" y="184503"/>
            <a:ext cx="1110661" cy="1019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fld id="{53028F65-F4CF-4FCB-B479-7D277F8A6B9B}" type="slidenum">
              <a:rPr lang="en-US" smtClean="0"/>
              <a:pPr/>
              <a:t>‹#›</a:t>
            </a:fld>
            <a:endParaRPr lang="en-US" dirty="0"/>
          </a:p>
        </p:txBody>
      </p:sp>
      <p:pic>
        <p:nvPicPr>
          <p:cNvPr id="8" name="Picture 7"/>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718920" y="184503"/>
            <a:ext cx="1110661" cy="1019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06680" y="106680"/>
            <a:ext cx="8915400" cy="6400800"/>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smtClean="0"/>
          </a:p>
        </p:txBody>
      </p:sp>
      <p:sp>
        <p:nvSpPr>
          <p:cNvPr id="11" name="Title Placeholder 10"/>
          <p:cNvSpPr>
            <a:spLocks noGrp="1"/>
          </p:cNvSpPr>
          <p:nvPr>
            <p:ph type="title"/>
          </p:nvPr>
        </p:nvSpPr>
        <p:spPr bwMode="gray">
          <a:xfrm>
            <a:off x="414338" y="450279"/>
            <a:ext cx="7223760"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753514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se Study Scenario Activity">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0"/>
              </a:spcBef>
              <a:spcAft>
                <a:spcPts val="600"/>
              </a:spcAft>
              <a:buClrTx/>
              <a:buSzTx/>
              <a:buFont typeface="Arial" pitchFamily="34" charset="0"/>
              <a:buNone/>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82880" marR="0" indent="-18288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365760" marR="0" indent="-18288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L="548640" marR="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L="731520" marR="0" indent="-18288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7223760"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7833359" y="207929"/>
            <a:ext cx="1067989" cy="1035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06680" y="106680"/>
            <a:ext cx="8915400" cy="6400800"/>
          </a:xfrm>
          <a:prstGeom prst="rect">
            <a:avLst/>
          </a:prstGeom>
          <a:no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smtClean="0"/>
          </a:p>
        </p:txBody>
      </p:sp>
      <p:sp>
        <p:nvSpPr>
          <p:cNvPr id="7"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fld id="{53028F65-F4CF-4FCB-B479-7D277F8A6B9B}" type="slidenum">
              <a:rPr lang="en-US" smtClean="0"/>
              <a:pPr/>
              <a:t>‹#›</a:t>
            </a:fld>
            <a:endParaRPr lang="en-US" dirty="0"/>
          </a:p>
        </p:txBody>
      </p:sp>
    </p:spTree>
    <p:extLst>
      <p:ext uri="{BB962C8B-B14F-4D97-AF65-F5344CB8AC3E}">
        <p14:creationId xmlns:p14="http://schemas.microsoft.com/office/powerpoint/2010/main" val="4209307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se Study Scenario Activity Debrief">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vert="horz" lIns="0" tIns="0" rIns="0" bIns="0" rtlCol="0">
            <a:noAutofit/>
          </a:bodyPr>
          <a:lstStyle>
            <a:lvl1pPr marL="182880" marR="0" indent="-182880" algn="l" defTabSz="914400" rtl="0" eaLnBrk="1" fontAlgn="base" latinLnBrk="0" hangingPunct="1">
              <a:lnSpc>
                <a:spcPct val="100000"/>
              </a:lnSpc>
              <a:spcBef>
                <a:spcPts val="0"/>
              </a:spcBef>
              <a:spcAft>
                <a:spcPts val="600"/>
              </a:spcAft>
              <a:buClrTx/>
              <a:buSzTx/>
              <a:buFont typeface="Arial" pitchFamily="34" charset="0"/>
              <a:buNone/>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82880" marR="0" indent="-18288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365760" marR="0" indent="-182880" algn="l" defTabSz="914400" rtl="0" eaLnBrk="1" fontAlgn="base" latinLnBrk="0" hangingPunct="1">
              <a:lnSpc>
                <a:spcPct val="100000"/>
              </a:lnSpc>
              <a:spcBef>
                <a:spcPts val="0"/>
              </a:spcBef>
              <a:spcAft>
                <a:spcPts val="600"/>
              </a:spcAft>
              <a:buFont typeface="Arial" pitchFamily="34" charset="0"/>
              <a:tabLst/>
              <a:defRPr kumimoji="0" lang="en-US" sz="20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L="548640" marR="0" indent="-18288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L="731520" marR="0" indent="-182880" algn="l" defTabSz="914400" rtl="0" eaLnBrk="1" fontAlgn="base" latinLnBrk="0" hangingPunct="1">
              <a:lnSpc>
                <a:spcPct val="100000"/>
              </a:lnSpc>
              <a:spcBef>
                <a:spcPts val="0"/>
              </a:spcBef>
              <a:spcAft>
                <a:spcPts val="60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7223760"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6" name="Rectangle 5"/>
          <p:cNvSpPr/>
          <p:nvPr/>
        </p:nvSpPr>
        <p:spPr>
          <a:xfrm>
            <a:off x="106680" y="106680"/>
            <a:ext cx="8915400" cy="6400800"/>
          </a:xfrm>
          <a:prstGeom prst="rect">
            <a:avLst/>
          </a:prstGeom>
          <a:noFill/>
          <a:ln w="190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0" dirty="0" smtClean="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7835422" y="207929"/>
            <a:ext cx="1065926" cy="1033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fld id="{53028F65-F4CF-4FCB-B479-7D277F8A6B9B}" type="slidenum">
              <a:rPr lang="en-US" smtClean="0"/>
              <a:pPr/>
              <a:t>‹#›</a:t>
            </a:fld>
            <a:endParaRPr lang="en-US" dirty="0"/>
          </a:p>
        </p:txBody>
      </p:sp>
    </p:spTree>
    <p:extLst>
      <p:ext uri="{BB962C8B-B14F-4D97-AF65-F5344CB8AC3E}">
        <p14:creationId xmlns:p14="http://schemas.microsoft.com/office/powerpoint/2010/main" val="2127407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3"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994560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End slide">
    <p:bg>
      <p:bgPr>
        <a:solidFill>
          <a:schemeClr val="bg1"/>
        </a:solidFill>
        <a:effectLst/>
      </p:bgPr>
    </p:bg>
    <p:spTree>
      <p:nvGrpSpPr>
        <p:cNvPr id="1" name=""/>
        <p:cNvGrpSpPr/>
        <p:nvPr/>
      </p:nvGrpSpPr>
      <p:grpSpPr>
        <a:xfrm>
          <a:off x="0" y="0"/>
          <a:ext cx="0" cy="0"/>
          <a:chOff x="0" y="0"/>
          <a:chExt cx="0" cy="0"/>
        </a:xfrm>
      </p:grpSpPr>
      <p:pic>
        <p:nvPicPr>
          <p:cNvPr id="5" name="Picture 19" descr="DEL_PRI_RGB"/>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chorCtr="0">
            <a:noAutofit/>
          </a:bodyPr>
          <a:lstStyle>
            <a:lvl1pPr>
              <a:lnSpc>
                <a:spcPts val="800"/>
              </a:lnSpc>
              <a:spcBef>
                <a:spcPts val="400"/>
              </a:spcBef>
              <a:spcAft>
                <a:spcPts val="400"/>
              </a:spcAft>
              <a:defRPr sz="700"/>
            </a:lvl1pPr>
          </a:lstStyle>
          <a:p>
            <a:pPr lvl="0"/>
            <a:r>
              <a:rPr lang="en-US" smtClean="0"/>
              <a:t>Click to edit Master text styles</a:t>
            </a:r>
          </a:p>
        </p:txBody>
      </p:sp>
      <p:pic>
        <p:nvPicPr>
          <p:cNvPr id="4" name="Picture 19" descr="DEL_PRI_RGB"/>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gray">
          <a:xfrm>
            <a:off x="2844800" y="3032125"/>
            <a:ext cx="3451225" cy="790575"/>
          </a:xfrm>
          <a:prstGeom prst="rect">
            <a:avLst/>
          </a:prstGeom>
          <a:noFill/>
          <a:ln w="9525">
            <a:noFill/>
            <a:miter lim="800000"/>
            <a:headEnd/>
            <a:tailEnd/>
          </a:ln>
        </p:spPr>
      </p:pic>
      <p:pic>
        <p:nvPicPr>
          <p:cNvPr id="6" name="Picture 19" descr="DEL_PRI_RGB"/>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gray">
          <a:xfrm>
            <a:off x="2844800" y="3032125"/>
            <a:ext cx="3451225" cy="790575"/>
          </a:xfrm>
          <a:prstGeom prst="rect">
            <a:avLst/>
          </a:prstGeom>
          <a:noFill/>
          <a:ln w="9525">
            <a:noFill/>
            <a:miter lim="800000"/>
            <a:headEnd/>
            <a:tailEnd/>
          </a:ln>
        </p:spPr>
      </p:pic>
      <p:pic>
        <p:nvPicPr>
          <p:cNvPr id="7" name="Picture 19" descr="DEL_PRI_RGB"/>
          <p:cNvPicPr>
            <a:picLocks noChangeAspect="1" noChangeArrowheads="1"/>
          </p:cNvPicPr>
          <p:nvPr userDrawn="1"/>
        </p:nvPicPr>
        <p:blipFill>
          <a:blip r:embed="rId4" cstate="print"/>
          <a:srcRect l="11237" t="27428" r="9845" b="25551"/>
          <a:stretch>
            <a:fillRect/>
          </a:stretch>
        </p:blipFill>
        <p:spPr bwMode="gray">
          <a:xfrm>
            <a:off x="2844800" y="3032125"/>
            <a:ext cx="3451225" cy="790575"/>
          </a:xfrm>
          <a:prstGeom prst="rect">
            <a:avLst/>
          </a:prstGeom>
          <a:noFill/>
          <a:ln w="9525">
            <a:noFill/>
            <a:miter lim="800000"/>
            <a:headEnd/>
            <a:tailEnd/>
          </a:ln>
        </p:spPr>
      </p:pic>
    </p:spTree>
    <p:extLst>
      <p:ext uri="{BB962C8B-B14F-4D97-AF65-F5344CB8AC3E}">
        <p14:creationId xmlns:p14="http://schemas.microsoft.com/office/powerpoint/2010/main" val="240128668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7468"/>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143824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pPr>
              <a:defRPr/>
            </a:pPr>
            <a:fld id="{161F61C0-2215-4557-9AEC-40913A79701B}" type="slidenum">
              <a:rPr lang="en-US" smtClean="0"/>
              <a:pPr>
                <a:defRPr/>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4489" y="346863"/>
            <a:ext cx="8419463" cy="629194"/>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54490" y="1193855"/>
            <a:ext cx="4023360" cy="5219082"/>
          </a:xfrm>
        </p:spPr>
        <p:txBody>
          <a:bodyPr rtlCol="0">
            <a:noAutofit/>
          </a:bodyPr>
          <a:lstStyle>
            <a:lvl1pPr algn="l" defTabSz="820400" rtl="0" eaLnBrk="1" latinLnBrk="0" hangingPunct="1">
              <a:spcBef>
                <a:spcPts val="0"/>
              </a:spcBef>
              <a:spcAft>
                <a:spcPts val="600"/>
              </a:spcAft>
              <a:buFont typeface="Arial" pitchFamily="34" charset="0"/>
              <a:defRPr lang="en-US" sz="2000" kern="1200" dirty="0" smtClean="0">
                <a:solidFill>
                  <a:schemeClr val="tx2"/>
                </a:solidFill>
                <a:latin typeface="+mn-lt"/>
                <a:ea typeface="+mj-ea"/>
                <a:cs typeface="+mj-cs"/>
              </a:defRPr>
            </a:lvl1pPr>
            <a:lvl2pPr algn="l" defTabSz="820400" rtl="0" eaLnBrk="1" latinLnBrk="0" hangingPunct="1">
              <a:spcBef>
                <a:spcPts val="0"/>
              </a:spcBef>
              <a:spcAft>
                <a:spcPts val="600"/>
              </a:spcAft>
              <a:buFont typeface="Arial" pitchFamily="34" charset="0"/>
              <a:defRPr lang="en-US" sz="2000" kern="1200" dirty="0" smtClean="0">
                <a:solidFill>
                  <a:schemeClr val="tx2"/>
                </a:solidFill>
                <a:latin typeface="+mn-lt"/>
                <a:ea typeface="+mj-ea"/>
                <a:cs typeface="+mj-cs"/>
              </a:defRPr>
            </a:lvl2pPr>
            <a:lvl3pPr algn="l" defTabSz="820400" rtl="0" eaLnBrk="1" latinLnBrk="0" hangingPunct="1">
              <a:spcBef>
                <a:spcPts val="0"/>
              </a:spcBef>
              <a:spcAft>
                <a:spcPts val="600"/>
              </a:spcAft>
              <a:buFont typeface="Arial" pitchFamily="34" charset="0"/>
              <a:defRPr lang="en-US" sz="1800" kern="1200" dirty="0" smtClean="0">
                <a:solidFill>
                  <a:schemeClr val="tx2"/>
                </a:solidFill>
                <a:latin typeface="+mn-lt"/>
                <a:ea typeface="+mj-ea"/>
                <a:cs typeface="+mj-cs"/>
              </a:defRPr>
            </a:lvl3pPr>
            <a:lvl4pPr algn="l" defTabSz="820400" rtl="0" eaLnBrk="1" latinLnBrk="0" hangingPunct="1">
              <a:spcBef>
                <a:spcPts val="0"/>
              </a:spcBef>
              <a:spcAft>
                <a:spcPts val="600"/>
              </a:spcAft>
              <a:buFont typeface="Arial" pitchFamily="34" charset="0"/>
              <a:defRPr lang="en-US" sz="1800" kern="1200" dirty="0" smtClean="0">
                <a:solidFill>
                  <a:schemeClr val="tx2"/>
                </a:solidFill>
                <a:latin typeface="+mn-lt"/>
                <a:ea typeface="+mj-ea"/>
                <a:cs typeface="+mj-cs"/>
              </a:defRPr>
            </a:lvl4pPr>
            <a:lvl5pPr algn="l" defTabSz="820400" rtl="0" eaLnBrk="1" latinLnBrk="0" hangingPunct="1">
              <a:spcBef>
                <a:spcPts val="0"/>
              </a:spcBef>
              <a:spcAft>
                <a:spcPts val="600"/>
              </a:spcAft>
              <a:buFont typeface="Arial" pitchFamily="34" charset="0"/>
              <a:defRPr lang="en-GB" sz="1600" kern="1200" dirty="0" smtClean="0">
                <a:solidFill>
                  <a:schemeClr val="tx2"/>
                </a:solidFill>
                <a:latin typeface="+mn-lt"/>
                <a:ea typeface="+mj-ea"/>
                <a:cs typeface="+mj-cs"/>
              </a:defRPr>
            </a:lvl5pPr>
            <a:lvl6pPr>
              <a:defRPr sz="14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727024" y="1193855"/>
            <a:ext cx="4023360" cy="5219082"/>
          </a:xfrm>
        </p:spPr>
        <p:txBody>
          <a:bodyPr rtlCol="0">
            <a:noAutofit/>
          </a:bodyPr>
          <a:lstStyle>
            <a:lvl1pPr algn="l" defTabSz="820400" rtl="0" eaLnBrk="1" latinLnBrk="0" hangingPunct="1">
              <a:spcBef>
                <a:spcPts val="0"/>
              </a:spcBef>
              <a:spcAft>
                <a:spcPts val="600"/>
              </a:spcAft>
              <a:buFont typeface="Arial" pitchFamily="34" charset="0"/>
              <a:defRPr lang="en-US" sz="2000" kern="1200" smtClean="0">
                <a:solidFill>
                  <a:schemeClr val="tx2"/>
                </a:solidFill>
                <a:latin typeface="+mn-lt"/>
                <a:ea typeface="+mj-ea"/>
                <a:cs typeface="+mj-cs"/>
              </a:defRPr>
            </a:lvl1pPr>
            <a:lvl2pPr algn="l" defTabSz="820400" rtl="0" eaLnBrk="1" latinLnBrk="0" hangingPunct="1">
              <a:spcBef>
                <a:spcPts val="0"/>
              </a:spcBef>
              <a:spcAft>
                <a:spcPts val="600"/>
              </a:spcAft>
              <a:buFont typeface="Arial" pitchFamily="34" charset="0"/>
              <a:defRPr lang="en-US" sz="2000" kern="1200" smtClean="0">
                <a:solidFill>
                  <a:schemeClr val="tx2"/>
                </a:solidFill>
                <a:latin typeface="+mn-lt"/>
                <a:ea typeface="+mj-ea"/>
                <a:cs typeface="+mj-cs"/>
              </a:defRPr>
            </a:lvl2pPr>
            <a:lvl3pPr algn="l" defTabSz="820400" rtl="0" eaLnBrk="1" latinLnBrk="0" hangingPunct="1">
              <a:spcBef>
                <a:spcPts val="0"/>
              </a:spcBef>
              <a:spcAft>
                <a:spcPts val="600"/>
              </a:spcAft>
              <a:buFont typeface="Arial" pitchFamily="34" charset="0"/>
              <a:defRPr lang="en-US" sz="1800" kern="1200" smtClean="0">
                <a:solidFill>
                  <a:schemeClr val="tx2"/>
                </a:solidFill>
                <a:latin typeface="+mn-lt"/>
                <a:ea typeface="+mj-ea"/>
                <a:cs typeface="+mj-cs"/>
              </a:defRPr>
            </a:lvl3pPr>
            <a:lvl4pPr algn="l" defTabSz="820400" rtl="0" eaLnBrk="1" latinLnBrk="0" hangingPunct="1">
              <a:spcBef>
                <a:spcPts val="0"/>
              </a:spcBef>
              <a:spcAft>
                <a:spcPts val="600"/>
              </a:spcAft>
              <a:buFont typeface="Arial" pitchFamily="34" charset="0"/>
              <a:defRPr lang="en-US" sz="1800" kern="1200" smtClean="0">
                <a:solidFill>
                  <a:schemeClr val="tx2"/>
                </a:solidFill>
                <a:latin typeface="+mn-lt"/>
                <a:ea typeface="+mj-ea"/>
                <a:cs typeface="+mj-cs"/>
              </a:defRPr>
            </a:lvl4pPr>
            <a:lvl5pPr algn="l" defTabSz="820400" rtl="0" eaLnBrk="1" latinLnBrk="0" hangingPunct="1">
              <a:spcBef>
                <a:spcPts val="0"/>
              </a:spcBef>
              <a:spcAft>
                <a:spcPts val="600"/>
              </a:spcAft>
              <a:buFont typeface="Arial" pitchFamily="34" charset="0"/>
              <a:defRPr lang="en-GB" sz="1600" kern="1200" dirty="0" smtClean="0">
                <a:solidFill>
                  <a:schemeClr val="tx2"/>
                </a:solidFill>
                <a:latin typeface="+mn-lt"/>
                <a:ea typeface="+mj-ea"/>
                <a:cs typeface="+mj-cs"/>
              </a:defRPr>
            </a:lvl5pPr>
            <a:lvl6pPr>
              <a:defRPr sz="14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Slide Number Placeholder 9"/>
          <p:cNvSpPr>
            <a:spLocks noGrp="1"/>
          </p:cNvSpPr>
          <p:nvPr>
            <p:ph type="sldNum" sz="quarter" idx="10"/>
          </p:nvPr>
        </p:nvSpPr>
        <p:spPr>
          <a:xfrm>
            <a:off x="354967" y="6554102"/>
            <a:ext cx="282819" cy="144247"/>
          </a:xfrm>
          <a:prstGeom prst="rect">
            <a:avLst/>
          </a:prstGeom>
        </p:spPr>
        <p:txBody>
          <a:bodyPr lIns="0" tIns="0" rIns="0" bIns="0"/>
          <a:lstStyle>
            <a:lvl1pPr>
              <a:defRPr sz="700" b="1" smtClean="0">
                <a:solidFill>
                  <a:schemeClr val="tx2"/>
                </a:solidFill>
              </a:defRPr>
            </a:lvl1pPr>
          </a:lstStyle>
          <a:p>
            <a:pPr>
              <a:defRPr/>
            </a:pPr>
            <a:fld id="{161F61C0-2215-4557-9AEC-40913A79701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pPr>
              <a:defRPr/>
            </a:pPr>
            <a:fld id="{161F61C0-2215-4557-9AEC-40913A79701B}"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6"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pPr>
              <a:defRPr/>
            </a:pPr>
            <a:fld id="{161F61C0-2215-4557-9AEC-40913A79701B}" type="slidenum">
              <a:rPr lang="en-US" smtClean="0"/>
              <a:pPr>
                <a:defRPr/>
              </a:pPr>
              <a:t>‹#›</a:t>
            </a:fld>
            <a:endParaRPr lang="en-US" dirty="0"/>
          </a:p>
        </p:txBody>
      </p:sp>
      <p:cxnSp>
        <p:nvCxnSpPr>
          <p:cNvPr id="3" name="Straight Connector 7"/>
          <p:cNvCxnSpPr>
            <a:cxnSpLocks noChangeShapeType="1"/>
          </p:cNvCxnSpPr>
          <p:nvPr/>
        </p:nvCxnSpPr>
        <p:spPr bwMode="auto">
          <a:xfrm>
            <a:off x="804863" y="3194050"/>
            <a:ext cx="6905625" cy="95250"/>
          </a:xfrm>
          <a:prstGeom prst="line">
            <a:avLst/>
          </a:prstGeom>
          <a:noFill/>
          <a:ln w="12700" algn="ctr">
            <a:noFill/>
            <a:round/>
            <a:headEnd/>
            <a:tailEnd/>
          </a:ln>
        </p:spPr>
      </p:cxnSp>
    </p:spTree>
    <p:extLst>
      <p:ext uri="{BB962C8B-B14F-4D97-AF65-F5344CB8AC3E}">
        <p14:creationId xmlns:p14="http://schemas.microsoft.com/office/powerpoint/2010/main" val="2259035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Module Divider">
    <p:bg>
      <p:bgPr>
        <a:solidFill>
          <a:schemeClr val="accent4"/>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p:nvPr>
        </p:nvSpPr>
        <p:spPr>
          <a:xfrm>
            <a:off x="1142820" y="2670657"/>
            <a:ext cx="6112353" cy="1128762"/>
          </a:xfrm>
        </p:spPr>
        <p:txBody>
          <a:bodyPr/>
          <a:lstStyle>
            <a:lvl1pPr>
              <a:lnSpc>
                <a:spcPts val="4665"/>
              </a:lnSpc>
              <a:defRPr sz="4700" b="0">
                <a:solidFill>
                  <a:schemeClr val="bg2"/>
                </a:solidFill>
                <a:latin typeface="Times New Roman" pitchFamily="18" charset="0"/>
              </a:defRPr>
            </a:lvl1p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Lesson Divider">
    <p:bg>
      <p:bgPr>
        <a:solidFill>
          <a:schemeClr val="tx2"/>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p:nvPr>
        </p:nvSpPr>
        <p:spPr>
          <a:xfrm>
            <a:off x="1142820" y="2670657"/>
            <a:ext cx="6112353" cy="1128762"/>
          </a:xfrm>
        </p:spPr>
        <p:txBody>
          <a:bodyPr/>
          <a:lstStyle>
            <a:lvl1pPr>
              <a:lnSpc>
                <a:spcPts val="4665"/>
              </a:lnSpc>
              <a:defRPr sz="4700" b="0">
                <a:solidFill>
                  <a:schemeClr val="bg2"/>
                </a:solidFill>
                <a:latin typeface="Times New Roman" pitchFamily="18" charset="0"/>
              </a:defRPr>
            </a:lvl1p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Activity Divider">
    <p:bg>
      <p:bgPr>
        <a:solidFill>
          <a:schemeClr val="accent2"/>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p:nvPr>
        </p:nvSpPr>
        <p:spPr>
          <a:xfrm>
            <a:off x="1142820" y="2670657"/>
            <a:ext cx="6112353" cy="1128762"/>
          </a:xfrm>
        </p:spPr>
        <p:txBody>
          <a:bodyPr/>
          <a:lstStyle>
            <a:lvl1pPr>
              <a:lnSpc>
                <a:spcPts val="4665"/>
              </a:lnSpc>
              <a:defRPr sz="4700" b="0">
                <a:solidFill>
                  <a:schemeClr val="bg2"/>
                </a:solidFill>
                <a:latin typeface="Times New Roman" pitchFamily="18" charset="0"/>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Appendix Divider">
    <p:bg>
      <p:bgPr>
        <a:solidFill>
          <a:schemeClr val="accent5"/>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p:nvPr>
        </p:nvSpPr>
        <p:spPr>
          <a:xfrm>
            <a:off x="1142820" y="2670657"/>
            <a:ext cx="6112353" cy="1128762"/>
          </a:xfrm>
        </p:spPr>
        <p:txBody>
          <a:bodyPr/>
          <a:lstStyle>
            <a:lvl1pPr>
              <a:lnSpc>
                <a:spcPts val="4665"/>
              </a:lnSpc>
              <a:defRPr sz="4700" b="0">
                <a:solidFill>
                  <a:schemeClr val="bg2"/>
                </a:solidFill>
                <a:latin typeface="Times New Roman" pitchFamily="18" charset="0"/>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354967" y="350113"/>
            <a:ext cx="8422522" cy="63020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13315" name="Text Placeholder 2"/>
          <p:cNvSpPr>
            <a:spLocks noGrp="1"/>
          </p:cNvSpPr>
          <p:nvPr>
            <p:ph type="body" idx="1"/>
          </p:nvPr>
        </p:nvSpPr>
        <p:spPr bwMode="auto">
          <a:xfrm>
            <a:off x="354967" y="1190382"/>
            <a:ext cx="8422522" cy="521947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9"/>
          <p:cNvSpPr>
            <a:spLocks noGrp="1"/>
          </p:cNvSpPr>
          <p:nvPr>
            <p:ph type="sldNum" sz="quarter" idx="4"/>
          </p:nvPr>
        </p:nvSpPr>
        <p:spPr>
          <a:xfrm>
            <a:off x="354967" y="6554102"/>
            <a:ext cx="282819" cy="144247"/>
          </a:xfrm>
          <a:prstGeom prst="rect">
            <a:avLst/>
          </a:prstGeom>
        </p:spPr>
        <p:txBody>
          <a:bodyPr lIns="0" tIns="0" rIns="0" bIns="0"/>
          <a:lstStyle>
            <a:lvl1pPr>
              <a:defRPr sz="700" b="1" smtClean="0">
                <a:solidFill>
                  <a:schemeClr val="tx2"/>
                </a:solidFill>
              </a:defRPr>
            </a:lvl1pPr>
          </a:lstStyle>
          <a:p>
            <a:pPr>
              <a:defRPr/>
            </a:pPr>
            <a:fld id="{161F61C0-2215-4557-9AEC-40913A79701B}" type="slidenum">
              <a:rPr lang="en-US" smtClean="0"/>
              <a:pPr>
                <a:defRPr/>
              </a:pPr>
              <a:t>‹#›</a:t>
            </a:fld>
            <a:endParaRPr lang="en-US" dirty="0"/>
          </a:p>
        </p:txBody>
      </p:sp>
      <p:sp>
        <p:nvSpPr>
          <p:cNvPr id="7" name="Rectangle 6"/>
          <p:cNvSpPr>
            <a:spLocks noChangeArrowheads="1"/>
          </p:cNvSpPr>
          <p:nvPr/>
        </p:nvSpPr>
        <p:spPr bwMode="auto">
          <a:xfrm>
            <a:off x="6464433" y="6554102"/>
            <a:ext cx="2313056" cy="144247"/>
          </a:xfrm>
          <a:prstGeom prst="rect">
            <a:avLst/>
          </a:prstGeom>
          <a:noFill/>
          <a:ln w="25400" algn="ctr">
            <a:noFill/>
            <a:miter lim="800000"/>
            <a:headEnd/>
            <a:tailEnd/>
          </a:ln>
        </p:spPr>
        <p:txBody>
          <a:bodyPr lIns="0" tIns="0" rIns="0" bIns="0"/>
          <a:lstStyle/>
          <a:p>
            <a:pPr algn="r">
              <a:spcBef>
                <a:spcPct val="0"/>
              </a:spcBef>
            </a:pPr>
            <a:r>
              <a:rPr kumimoji="0" lang="en-US" sz="700" b="0" i="0" u="none" strike="noStrike" kern="0" cap="none" spc="0" normalizeH="0" baseline="0" noProof="0" dirty="0" smtClean="0">
                <a:ln>
                  <a:noFill/>
                </a:ln>
                <a:solidFill>
                  <a:srgbClr val="002776"/>
                </a:solidFill>
                <a:effectLst/>
                <a:uLnTx/>
                <a:uFillTx/>
              </a:rPr>
              <a:t>© 2014 </a:t>
            </a:r>
            <a:r>
              <a:rPr lang="en-US" sz="700" b="0" dirty="0" smtClean="0">
                <a:solidFill>
                  <a:schemeClr val="tx2"/>
                </a:solidFill>
              </a:rPr>
              <a:t>Deloitte Development LLC. All rights reserved.</a:t>
            </a:r>
            <a:endParaRPr lang="en-US" sz="700" b="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 id="2147483980" r:id="rId12"/>
    <p:sldLayoutId id="2147483981" r:id="rId13"/>
    <p:sldLayoutId id="2147483982" r:id="rId14"/>
    <p:sldLayoutId id="2147483983" r:id="rId15"/>
    <p:sldLayoutId id="2147483984" r:id="rId16"/>
    <p:sldLayoutId id="2147483985" r:id="rId17"/>
  </p:sldLayoutIdLst>
  <p:hf hdr="0" ftr="0" dt="0"/>
  <p:txStyles>
    <p:titleStyle>
      <a:lvl1pPr algn="l" defTabSz="914404" rtl="0" eaLnBrk="1" fontAlgn="base" hangingPunct="1">
        <a:lnSpc>
          <a:spcPct val="100000"/>
        </a:lnSpc>
        <a:spcBef>
          <a:spcPct val="0"/>
        </a:spcBef>
        <a:spcAft>
          <a:spcPct val="0"/>
        </a:spcAft>
        <a:defRPr sz="2200" b="1" kern="1200">
          <a:solidFill>
            <a:schemeClr val="tx2"/>
          </a:solidFill>
          <a:latin typeface="+mj-lt"/>
          <a:ea typeface="+mj-ea"/>
          <a:cs typeface="+mj-cs"/>
        </a:defRPr>
      </a:lvl1pPr>
      <a:lvl2pPr algn="l" defTabSz="914404" rtl="0" eaLnBrk="1" fontAlgn="base" hangingPunct="1">
        <a:lnSpc>
          <a:spcPts val="3050"/>
        </a:lnSpc>
        <a:spcBef>
          <a:spcPct val="0"/>
        </a:spcBef>
        <a:spcAft>
          <a:spcPct val="0"/>
        </a:spcAft>
        <a:defRPr sz="2200" b="1">
          <a:solidFill>
            <a:schemeClr val="tx2"/>
          </a:solidFill>
          <a:latin typeface="Arial" charset="0"/>
        </a:defRPr>
      </a:lvl2pPr>
      <a:lvl3pPr algn="l" defTabSz="914404" rtl="0" eaLnBrk="1" fontAlgn="base" hangingPunct="1">
        <a:lnSpc>
          <a:spcPts val="3050"/>
        </a:lnSpc>
        <a:spcBef>
          <a:spcPct val="0"/>
        </a:spcBef>
        <a:spcAft>
          <a:spcPct val="0"/>
        </a:spcAft>
        <a:defRPr sz="2200" b="1">
          <a:solidFill>
            <a:schemeClr val="tx2"/>
          </a:solidFill>
          <a:latin typeface="Arial" charset="0"/>
        </a:defRPr>
      </a:lvl3pPr>
      <a:lvl4pPr algn="l" defTabSz="914404" rtl="0" eaLnBrk="1" fontAlgn="base" hangingPunct="1">
        <a:lnSpc>
          <a:spcPts val="3050"/>
        </a:lnSpc>
        <a:spcBef>
          <a:spcPct val="0"/>
        </a:spcBef>
        <a:spcAft>
          <a:spcPct val="0"/>
        </a:spcAft>
        <a:defRPr sz="2200" b="1">
          <a:solidFill>
            <a:schemeClr val="tx2"/>
          </a:solidFill>
          <a:latin typeface="Arial" charset="0"/>
        </a:defRPr>
      </a:lvl4pPr>
      <a:lvl5pPr algn="l" defTabSz="914404" rtl="0" eaLnBrk="1" fontAlgn="base" hangingPunct="1">
        <a:lnSpc>
          <a:spcPts val="3050"/>
        </a:lnSpc>
        <a:spcBef>
          <a:spcPct val="0"/>
        </a:spcBef>
        <a:spcAft>
          <a:spcPct val="0"/>
        </a:spcAft>
        <a:defRPr sz="2200" b="1">
          <a:solidFill>
            <a:schemeClr val="tx2"/>
          </a:solidFill>
          <a:latin typeface="Arial" charset="0"/>
        </a:defRPr>
      </a:lvl5pPr>
      <a:lvl6pPr marL="410200" algn="l" rtl="0" eaLnBrk="1" fontAlgn="base" hangingPunct="1">
        <a:spcBef>
          <a:spcPct val="0"/>
        </a:spcBef>
        <a:spcAft>
          <a:spcPct val="0"/>
        </a:spcAft>
        <a:defRPr sz="2200" b="1">
          <a:solidFill>
            <a:schemeClr val="accent1"/>
          </a:solidFill>
          <a:latin typeface="Arial" charset="0"/>
        </a:defRPr>
      </a:lvl6pPr>
      <a:lvl7pPr marL="820400" algn="l" rtl="0" eaLnBrk="1" fontAlgn="base" hangingPunct="1">
        <a:spcBef>
          <a:spcPct val="0"/>
        </a:spcBef>
        <a:spcAft>
          <a:spcPct val="0"/>
        </a:spcAft>
        <a:defRPr sz="2200" b="1">
          <a:solidFill>
            <a:schemeClr val="accent1"/>
          </a:solidFill>
          <a:latin typeface="Arial" charset="0"/>
        </a:defRPr>
      </a:lvl7pPr>
      <a:lvl8pPr marL="1230600" algn="l" rtl="0" eaLnBrk="1" fontAlgn="base" hangingPunct="1">
        <a:spcBef>
          <a:spcPct val="0"/>
        </a:spcBef>
        <a:spcAft>
          <a:spcPct val="0"/>
        </a:spcAft>
        <a:defRPr sz="2200" b="1">
          <a:solidFill>
            <a:schemeClr val="accent1"/>
          </a:solidFill>
          <a:latin typeface="Arial" charset="0"/>
        </a:defRPr>
      </a:lvl8pPr>
      <a:lvl9pPr marL="1640799" algn="l" rtl="0" eaLnBrk="1" fontAlgn="base" hangingPunct="1">
        <a:spcBef>
          <a:spcPct val="0"/>
        </a:spcBef>
        <a:spcAft>
          <a:spcPct val="0"/>
        </a:spcAft>
        <a:defRPr sz="2200" b="1">
          <a:solidFill>
            <a:schemeClr val="accent1"/>
          </a:solidFill>
          <a:latin typeface="Arial" charset="0"/>
        </a:defRPr>
      </a:lvl9pPr>
    </p:titleStyle>
    <p:bodyStyle>
      <a:lvl1pPr marL="0" indent="0" algn="l" defTabSz="914404" rtl="0" eaLnBrk="1" fontAlgn="base" hangingPunct="1">
        <a:spcBef>
          <a:spcPct val="0"/>
        </a:spcBef>
        <a:spcAft>
          <a:spcPts val="600"/>
        </a:spcAft>
        <a:buFont typeface="Arial" charset="0"/>
        <a:defRPr lang="en-US" sz="2000" kern="1200" dirty="0">
          <a:solidFill>
            <a:schemeClr val="tx2"/>
          </a:solidFill>
          <a:latin typeface="+mn-lt"/>
          <a:ea typeface="+mn-ea"/>
          <a:cs typeface="+mn-cs"/>
        </a:defRPr>
      </a:lvl1pPr>
      <a:lvl2pPr marL="182311" indent="-182311" algn="l" defTabSz="914404" rtl="0" eaLnBrk="1" fontAlgn="base" hangingPunct="1">
        <a:spcBef>
          <a:spcPct val="0"/>
        </a:spcBef>
        <a:spcAft>
          <a:spcPts val="600"/>
        </a:spcAft>
        <a:buFont typeface="Arial" charset="0"/>
        <a:buChar char="•"/>
        <a:defRPr lang="en-US" sz="2000" kern="1200" dirty="0">
          <a:solidFill>
            <a:schemeClr val="tx2"/>
          </a:solidFill>
          <a:latin typeface="+mn-lt"/>
          <a:ea typeface="+mj-ea"/>
          <a:cs typeface="+mj-cs"/>
        </a:defRPr>
      </a:lvl2pPr>
      <a:lvl3pPr marL="365760" indent="-182880" algn="l" defTabSz="914404" rtl="0" eaLnBrk="1" fontAlgn="base" hangingPunct="1">
        <a:spcBef>
          <a:spcPct val="0"/>
        </a:spcBef>
        <a:spcAft>
          <a:spcPts val="600"/>
        </a:spcAft>
        <a:buFont typeface="Arial" charset="0"/>
        <a:buChar char="‒"/>
        <a:defRPr lang="en-US" sz="1800" kern="1200" dirty="0">
          <a:solidFill>
            <a:schemeClr val="tx2"/>
          </a:solidFill>
          <a:latin typeface="+mn-lt"/>
          <a:ea typeface="+mj-ea"/>
          <a:cs typeface="+mj-cs"/>
        </a:defRPr>
      </a:lvl3pPr>
      <a:lvl4pPr marL="548640" indent="-182311" algn="l" defTabSz="914404" rtl="0" eaLnBrk="1" fontAlgn="base" hangingPunct="1">
        <a:spcBef>
          <a:spcPct val="0"/>
        </a:spcBef>
        <a:spcAft>
          <a:spcPts val="600"/>
        </a:spcAft>
        <a:buFont typeface="Arial" charset="0"/>
        <a:buChar char="•"/>
        <a:defRPr lang="en-US" kern="1200" dirty="0">
          <a:solidFill>
            <a:schemeClr val="tx2"/>
          </a:solidFill>
          <a:latin typeface="+mn-lt"/>
          <a:ea typeface="+mj-ea"/>
          <a:cs typeface="+mj-cs"/>
        </a:defRPr>
      </a:lvl4pPr>
      <a:lvl5pPr marL="731520" indent="-182880" algn="l" defTabSz="914404" rtl="0" eaLnBrk="1" fontAlgn="base" hangingPunct="1">
        <a:spcBef>
          <a:spcPct val="0"/>
        </a:spcBef>
        <a:spcAft>
          <a:spcPts val="600"/>
        </a:spcAft>
        <a:buFont typeface="Arial" charset="0"/>
        <a:buChar char="‒"/>
        <a:defRPr lang="en-GB" sz="1600" kern="1200" dirty="0">
          <a:solidFill>
            <a:schemeClr val="tx2"/>
          </a:solidFill>
          <a:latin typeface="+mn-lt"/>
          <a:ea typeface="+mj-ea"/>
          <a:cs typeface="+mj-cs"/>
        </a:defRPr>
      </a:lvl5pPr>
      <a:lvl6pPr marL="803308" indent="-163796" algn="l" defTabSz="820400" rtl="0" eaLnBrk="1" latinLnBrk="0" hangingPunct="1">
        <a:spcBef>
          <a:spcPts val="0"/>
        </a:spcBef>
        <a:spcAft>
          <a:spcPts val="269"/>
        </a:spcAft>
        <a:buFont typeface="Arial" pitchFamily="34" charset="0"/>
        <a:buChar char="•"/>
        <a:defRPr sz="1400" kern="1200" baseline="0">
          <a:solidFill>
            <a:schemeClr val="accent1"/>
          </a:solidFill>
          <a:latin typeface="+mn-lt"/>
          <a:ea typeface="+mn-ea"/>
          <a:cs typeface="+mn-cs"/>
        </a:defRPr>
      </a:lvl6pPr>
      <a:lvl7pPr marL="968527" indent="-165219" algn="l" defTabSz="820400" rtl="0" eaLnBrk="1" latinLnBrk="0" hangingPunct="1">
        <a:spcBef>
          <a:spcPts val="0"/>
        </a:spcBef>
        <a:spcAft>
          <a:spcPts val="269"/>
        </a:spcAft>
        <a:buFont typeface="Arial" pitchFamily="34" charset="0"/>
        <a:buChar char="‒"/>
        <a:defRPr sz="1300" kern="1200">
          <a:solidFill>
            <a:schemeClr val="accent1"/>
          </a:solidFill>
          <a:latin typeface="+mn-lt"/>
          <a:ea typeface="+mn-ea"/>
          <a:cs typeface="+mn-cs"/>
        </a:defRPr>
      </a:lvl7pPr>
      <a:lvl8pPr marL="1123777" indent="-155250" algn="l" defTabSz="820400" rtl="0" eaLnBrk="1" latinLnBrk="0" hangingPunct="1">
        <a:spcBef>
          <a:spcPts val="0"/>
        </a:spcBef>
        <a:spcAft>
          <a:spcPts val="269"/>
        </a:spcAft>
        <a:buFont typeface="Arial" pitchFamily="34" charset="0"/>
        <a:buChar char="•"/>
        <a:defRPr sz="1300" kern="1200">
          <a:solidFill>
            <a:schemeClr val="accent1"/>
          </a:solidFill>
          <a:latin typeface="+mn-lt"/>
          <a:ea typeface="+mn-ea"/>
          <a:cs typeface="+mn-cs"/>
        </a:defRPr>
      </a:lvl8pPr>
      <a:lvl9pPr marL="1287572" indent="-163796" algn="l" defTabSz="820400" rtl="0" eaLnBrk="1" latinLnBrk="0" hangingPunct="1">
        <a:spcBef>
          <a:spcPts val="0"/>
        </a:spcBef>
        <a:spcAft>
          <a:spcPts val="269"/>
        </a:spcAft>
        <a:buFont typeface="Arial" pitchFamily="34" charset="0"/>
        <a:buChar char="‒"/>
        <a:defRPr sz="1300" kern="1200">
          <a:solidFill>
            <a:schemeClr val="accent1"/>
          </a:solidFill>
          <a:latin typeface="+mn-lt"/>
          <a:ea typeface="+mn-ea"/>
          <a:cs typeface="+mn-cs"/>
        </a:defRPr>
      </a:lvl9pPr>
    </p:bodyStyle>
    <p:otherStyle>
      <a:defPPr>
        <a:defRPr lang="en-US"/>
      </a:defPPr>
      <a:lvl1pPr marL="0" algn="l" defTabSz="820400" rtl="0" eaLnBrk="1" latinLnBrk="0" hangingPunct="1">
        <a:defRPr sz="1600" kern="1200">
          <a:solidFill>
            <a:schemeClr val="tx1"/>
          </a:solidFill>
          <a:latin typeface="+mn-lt"/>
          <a:ea typeface="+mn-ea"/>
          <a:cs typeface="+mn-cs"/>
        </a:defRPr>
      </a:lvl1pPr>
      <a:lvl2pPr marL="410200" algn="l" defTabSz="820400" rtl="0" eaLnBrk="1" latinLnBrk="0" hangingPunct="1">
        <a:defRPr sz="1600" kern="1200">
          <a:solidFill>
            <a:schemeClr val="tx1"/>
          </a:solidFill>
          <a:latin typeface="+mn-lt"/>
          <a:ea typeface="+mn-ea"/>
          <a:cs typeface="+mn-cs"/>
        </a:defRPr>
      </a:lvl2pPr>
      <a:lvl3pPr marL="820400" algn="l" defTabSz="820400" rtl="0" eaLnBrk="1" latinLnBrk="0" hangingPunct="1">
        <a:defRPr sz="1600" kern="1200">
          <a:solidFill>
            <a:schemeClr val="tx1"/>
          </a:solidFill>
          <a:latin typeface="+mn-lt"/>
          <a:ea typeface="+mn-ea"/>
          <a:cs typeface="+mn-cs"/>
        </a:defRPr>
      </a:lvl3pPr>
      <a:lvl4pPr marL="1230600" algn="l" defTabSz="820400" rtl="0" eaLnBrk="1" latinLnBrk="0" hangingPunct="1">
        <a:defRPr sz="1600" kern="1200">
          <a:solidFill>
            <a:schemeClr val="tx1"/>
          </a:solidFill>
          <a:latin typeface="+mn-lt"/>
          <a:ea typeface="+mn-ea"/>
          <a:cs typeface="+mn-cs"/>
        </a:defRPr>
      </a:lvl4pPr>
      <a:lvl5pPr marL="1640799" algn="l" defTabSz="820400" rtl="0" eaLnBrk="1" latinLnBrk="0" hangingPunct="1">
        <a:defRPr sz="1600" kern="1200">
          <a:solidFill>
            <a:schemeClr val="tx1"/>
          </a:solidFill>
          <a:latin typeface="+mn-lt"/>
          <a:ea typeface="+mn-ea"/>
          <a:cs typeface="+mn-cs"/>
        </a:defRPr>
      </a:lvl5pPr>
      <a:lvl6pPr marL="2050999" algn="l" defTabSz="820400" rtl="0" eaLnBrk="1" latinLnBrk="0" hangingPunct="1">
        <a:defRPr sz="1600" kern="1200">
          <a:solidFill>
            <a:schemeClr val="tx1"/>
          </a:solidFill>
          <a:latin typeface="+mn-lt"/>
          <a:ea typeface="+mn-ea"/>
          <a:cs typeface="+mn-cs"/>
        </a:defRPr>
      </a:lvl6pPr>
      <a:lvl7pPr marL="2461199" algn="l" defTabSz="820400" rtl="0" eaLnBrk="1" latinLnBrk="0" hangingPunct="1">
        <a:defRPr sz="1600" kern="1200">
          <a:solidFill>
            <a:schemeClr val="tx1"/>
          </a:solidFill>
          <a:latin typeface="+mn-lt"/>
          <a:ea typeface="+mn-ea"/>
          <a:cs typeface="+mn-cs"/>
        </a:defRPr>
      </a:lvl7pPr>
      <a:lvl8pPr marL="2871399" algn="l" defTabSz="820400" rtl="0" eaLnBrk="1" latinLnBrk="0" hangingPunct="1">
        <a:defRPr sz="1600" kern="1200">
          <a:solidFill>
            <a:schemeClr val="tx1"/>
          </a:solidFill>
          <a:latin typeface="+mn-lt"/>
          <a:ea typeface="+mn-ea"/>
          <a:cs typeface="+mn-cs"/>
        </a:defRPr>
      </a:lvl8pPr>
      <a:lvl9pPr marL="3281599" algn="l" defTabSz="82040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gasb.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GASB Update</a:t>
            </a:r>
            <a:endParaRPr lang="en-US" dirty="0"/>
          </a:p>
        </p:txBody>
      </p:sp>
      <p:sp>
        <p:nvSpPr>
          <p:cNvPr id="3" name="Subtitle 2"/>
          <p:cNvSpPr>
            <a:spLocks noGrp="1"/>
          </p:cNvSpPr>
          <p:nvPr>
            <p:ph type="subTitle" idx="1"/>
          </p:nvPr>
        </p:nvSpPr>
        <p:spPr>
          <a:xfrm>
            <a:off x="1142819" y="4505410"/>
            <a:ext cx="6887489" cy="303897"/>
          </a:xfrm>
        </p:spPr>
        <p:txBody>
          <a:bodyPr/>
          <a:lstStyle/>
          <a:p>
            <a:r>
              <a:rPr lang="en-US" dirty="0" smtClean="0"/>
              <a:t>Fall 2014 TASSCUBO Primary Members’ Retreat</a:t>
            </a:r>
          </a:p>
          <a:p>
            <a:r>
              <a:rPr lang="en-US" dirty="0" smtClean="0"/>
              <a:t>November</a:t>
            </a:r>
            <a:r>
              <a:rPr lang="en-US" dirty="0" smtClean="0"/>
              <a:t> </a:t>
            </a:r>
            <a:r>
              <a:rPr lang="en-US" dirty="0" smtClean="0"/>
              <a:t>11, 2014</a:t>
            </a:r>
            <a:endParaRPr lang="en-US" dirty="0"/>
          </a:p>
        </p:txBody>
      </p:sp>
    </p:spTree>
    <p:extLst>
      <p:ext uri="{BB962C8B-B14F-4D97-AF65-F5344CB8AC3E}">
        <p14:creationId xmlns:p14="http://schemas.microsoft.com/office/powerpoint/2010/main" val="134713241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Transactions in which the resulting item should be classified as an outflow of resources include:</a:t>
            </a:r>
          </a:p>
          <a:p>
            <a:pPr marL="342900" indent="-342900">
              <a:buFont typeface="Arial" panose="020B0604020202020204" pitchFamily="34" charset="0"/>
              <a:buChar char="•"/>
            </a:pPr>
            <a:r>
              <a:rPr lang="en-US" sz="2400" dirty="0"/>
              <a:t>Debt issuance </a:t>
            </a:r>
            <a:r>
              <a:rPr lang="en-US" sz="2400" dirty="0" smtClean="0"/>
              <a:t>costs</a:t>
            </a:r>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a:t>
            </a:fld>
            <a:endParaRPr lang="en-US" dirty="0"/>
          </a:p>
        </p:txBody>
      </p:sp>
      <p:sp>
        <p:nvSpPr>
          <p:cNvPr id="3" name="Title 2"/>
          <p:cNvSpPr>
            <a:spLocks noGrp="1"/>
          </p:cNvSpPr>
          <p:nvPr>
            <p:ph type="title"/>
          </p:nvPr>
        </p:nvSpPr>
        <p:spPr/>
        <p:txBody>
          <a:bodyPr/>
          <a:lstStyle/>
          <a:p>
            <a:r>
              <a:rPr lang="en-US" dirty="0" smtClean="0"/>
              <a:t>Common Outflows</a:t>
            </a:r>
            <a:endParaRPr lang="en-US" dirty="0"/>
          </a:p>
        </p:txBody>
      </p:sp>
    </p:spTree>
    <p:extLst>
      <p:ext uri="{BB962C8B-B14F-4D97-AF65-F5344CB8AC3E}">
        <p14:creationId xmlns:p14="http://schemas.microsoft.com/office/powerpoint/2010/main" val="1080014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99</a:t>
            </a:fld>
            <a:endParaRPr lang="en-US" dirty="0"/>
          </a:p>
        </p:txBody>
      </p:sp>
      <p:sp>
        <p:nvSpPr>
          <p:cNvPr id="3" name="Title 2"/>
          <p:cNvSpPr>
            <a:spLocks noGrp="1"/>
          </p:cNvSpPr>
          <p:nvPr>
            <p:ph type="title"/>
          </p:nvPr>
        </p:nvSpPr>
        <p:spPr/>
        <p:txBody>
          <a:bodyPr/>
          <a:lstStyle/>
          <a:p>
            <a:r>
              <a:rPr lang="en-US" dirty="0" smtClean="0"/>
              <a:t>Fiduciary Responsibilities</a:t>
            </a:r>
            <a:endParaRPr lang="en-US" dirty="0"/>
          </a:p>
        </p:txBody>
      </p:sp>
      <p:sp>
        <p:nvSpPr>
          <p:cNvPr id="6" name="Content Placeholder 1"/>
          <p:cNvSpPr>
            <a:spLocks noGrp="1"/>
          </p:cNvSpPr>
          <p:nvPr>
            <p:ph idx="1"/>
          </p:nvPr>
        </p:nvSpPr>
        <p:spPr>
          <a:xfrm>
            <a:off x="354967" y="1190382"/>
            <a:ext cx="8422522" cy="5219474"/>
          </a:xfrm>
        </p:spPr>
        <p:txBody>
          <a:bodyPr/>
          <a:lstStyle/>
          <a:p>
            <a:pPr marL="342900" indent="-342900">
              <a:buFont typeface="Arial" panose="020B0604020202020204" pitchFamily="34" charset="0"/>
              <a:buChar char="•"/>
            </a:pPr>
            <a:r>
              <a:rPr lang="en-US" sz="2400" dirty="0"/>
              <a:t>Develop guidance regarding the application of the fiduciary responsibility criteria in deciding whether and how governments should report fiduciary activities</a:t>
            </a:r>
          </a:p>
          <a:p>
            <a:pPr marL="342900" indent="-342900">
              <a:buFont typeface="Arial" panose="020B0604020202020204" pitchFamily="34" charset="0"/>
              <a:buChar char="•"/>
            </a:pPr>
            <a:r>
              <a:rPr lang="en-US" sz="2400" dirty="0"/>
              <a:t>Clarify the difference between a private-purpose trust fund and an agency fund</a:t>
            </a:r>
          </a:p>
          <a:p>
            <a:pPr marL="342900" indent="-342900">
              <a:buFont typeface="Arial" panose="020B0604020202020204" pitchFamily="34" charset="0"/>
              <a:buChar char="•"/>
            </a:pPr>
            <a:r>
              <a:rPr lang="en-US" sz="2400" dirty="0"/>
              <a:t>Clarify whether a business-type activity engaging in fiduciary activities should present fiduciary fund financial statements</a:t>
            </a:r>
          </a:p>
          <a:p>
            <a:pPr marL="342900" indent="-342900">
              <a:buFont typeface="Arial" panose="020B0604020202020204" pitchFamily="34" charset="0"/>
              <a:buChar char="•"/>
            </a:pPr>
            <a:r>
              <a:rPr lang="en-US" sz="2400" dirty="0"/>
              <a:t>Consider requiring a combining statement of changes in assets and liabilities for agency </a:t>
            </a:r>
            <a:r>
              <a:rPr lang="en-US" sz="2400" dirty="0" smtClean="0"/>
              <a:t>funds</a:t>
            </a:r>
          </a:p>
          <a:p>
            <a:pPr marL="342900" indent="-342900">
              <a:buFont typeface="Arial" panose="020B0604020202020204" pitchFamily="34" charset="0"/>
              <a:buChar char="•"/>
            </a:pPr>
            <a:r>
              <a:rPr lang="en-US" sz="2400" dirty="0" smtClean="0"/>
              <a:t>Tentatively agreed to rename agency funds to “custodial funds”</a:t>
            </a:r>
          </a:p>
          <a:p>
            <a:pPr marL="342900" indent="-342900">
              <a:buFont typeface="Arial" panose="020B0604020202020204" pitchFamily="34" charset="0"/>
              <a:buChar char="•"/>
            </a:pPr>
            <a:r>
              <a:rPr lang="en-US" sz="2400" dirty="0" smtClean="0"/>
              <a:t>Preliminary views expected in January 2015</a:t>
            </a:r>
            <a:endParaRPr lang="en-US" sz="2400" dirty="0"/>
          </a:p>
          <a:p>
            <a:endParaRPr lang="en-US" sz="2400" dirty="0"/>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196044295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100</a:t>
            </a:fld>
            <a:endParaRPr lang="en-US" dirty="0"/>
          </a:p>
        </p:txBody>
      </p:sp>
      <p:sp>
        <p:nvSpPr>
          <p:cNvPr id="3" name="Title 2"/>
          <p:cNvSpPr>
            <a:spLocks noGrp="1"/>
          </p:cNvSpPr>
          <p:nvPr>
            <p:ph type="title"/>
          </p:nvPr>
        </p:nvSpPr>
        <p:spPr/>
        <p:txBody>
          <a:bodyPr/>
          <a:lstStyle/>
          <a:p>
            <a:r>
              <a:rPr lang="en-US" dirty="0" smtClean="0"/>
              <a:t>Irrevocable Charitable Trusts</a:t>
            </a:r>
            <a:endParaRPr lang="en-US" dirty="0"/>
          </a:p>
        </p:txBody>
      </p:sp>
      <p:sp>
        <p:nvSpPr>
          <p:cNvPr id="6" name="Content Placeholder 1"/>
          <p:cNvSpPr>
            <a:spLocks noGrp="1"/>
          </p:cNvSpPr>
          <p:nvPr>
            <p:ph idx="1"/>
          </p:nvPr>
        </p:nvSpPr>
        <p:spPr>
          <a:xfrm>
            <a:off x="354967" y="1190382"/>
            <a:ext cx="8422522" cy="5219474"/>
          </a:xfrm>
        </p:spPr>
        <p:txBody>
          <a:bodyPr/>
          <a:lstStyle/>
          <a:p>
            <a:pPr marL="342900" indent="-342900">
              <a:buFont typeface="Arial" panose="020B0604020202020204" pitchFamily="34" charset="0"/>
              <a:buChar char="•"/>
            </a:pPr>
            <a:r>
              <a:rPr lang="en-US" sz="2400" dirty="0" smtClean="0"/>
              <a:t>Beneficial interests in resources held by third parties that are outside the reporting entity</a:t>
            </a:r>
          </a:p>
          <a:p>
            <a:pPr marL="342900" indent="-342900">
              <a:buFont typeface="Arial" panose="020B0604020202020204" pitchFamily="34" charset="0"/>
              <a:buChar char="•"/>
            </a:pPr>
            <a:r>
              <a:rPr lang="en-US" sz="2400" dirty="0" smtClean="0"/>
              <a:t>Expanded guidance on recognition, measurement, and disclosure for split-interest agreements when the reporting entity administers the assets</a:t>
            </a:r>
          </a:p>
          <a:p>
            <a:pPr marL="342900" indent="-342900">
              <a:buFont typeface="Arial" panose="020B0604020202020204" pitchFamily="34" charset="0"/>
              <a:buChar char="•"/>
            </a:pPr>
            <a:r>
              <a:rPr lang="en-US" sz="2400" dirty="0" smtClean="0"/>
              <a:t>Exposure document anticipated in May 2015</a:t>
            </a:r>
            <a:endParaRPr lang="en-US" sz="2400" dirty="0"/>
          </a:p>
          <a:p>
            <a:endParaRPr lang="en-US" sz="2400" dirty="0"/>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377831036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101</a:t>
            </a:fld>
            <a:endParaRPr lang="en-US" dirty="0"/>
          </a:p>
        </p:txBody>
      </p:sp>
      <p:sp>
        <p:nvSpPr>
          <p:cNvPr id="3" name="Title 2"/>
          <p:cNvSpPr>
            <a:spLocks noGrp="1"/>
          </p:cNvSpPr>
          <p:nvPr>
            <p:ph type="title"/>
          </p:nvPr>
        </p:nvSpPr>
        <p:spPr/>
        <p:txBody>
          <a:bodyPr/>
          <a:lstStyle/>
          <a:p>
            <a:r>
              <a:rPr lang="en-US" dirty="0" smtClean="0"/>
              <a:t>Asset Retirement Obligations (AROs)</a:t>
            </a:r>
            <a:endParaRPr lang="en-US" dirty="0"/>
          </a:p>
        </p:txBody>
      </p:sp>
      <p:sp>
        <p:nvSpPr>
          <p:cNvPr id="6" name="Content Placeholder 1"/>
          <p:cNvSpPr>
            <a:spLocks noGrp="1"/>
          </p:cNvSpPr>
          <p:nvPr>
            <p:ph idx="1"/>
          </p:nvPr>
        </p:nvSpPr>
        <p:spPr>
          <a:xfrm>
            <a:off x="354967" y="1190382"/>
            <a:ext cx="8422522" cy="5219474"/>
          </a:xfrm>
        </p:spPr>
        <p:txBody>
          <a:bodyPr/>
          <a:lstStyle/>
          <a:p>
            <a:pPr marL="342900" indent="-342900">
              <a:buFont typeface="Arial" panose="020B0604020202020204" pitchFamily="34" charset="0"/>
              <a:buChar char="•"/>
            </a:pPr>
            <a:r>
              <a:rPr lang="en-US" sz="2400" dirty="0" smtClean="0"/>
              <a:t>Developing recognition and measurement for AROs other than landfills</a:t>
            </a:r>
          </a:p>
          <a:p>
            <a:pPr marL="342900" indent="-342900">
              <a:buFont typeface="Arial" panose="020B0604020202020204" pitchFamily="34" charset="0"/>
              <a:buChar char="•"/>
            </a:pPr>
            <a:r>
              <a:rPr lang="en-US" sz="2400" dirty="0" smtClean="0"/>
              <a:t>Most relevant to governmental utilities (power, water, sewer, etc.)</a:t>
            </a:r>
          </a:p>
          <a:p>
            <a:pPr marL="342900" indent="-342900">
              <a:buFont typeface="Arial" panose="020B0604020202020204" pitchFamily="34" charset="0"/>
              <a:buChar char="•"/>
            </a:pPr>
            <a:r>
              <a:rPr lang="en-US" sz="2400" dirty="0" smtClean="0"/>
              <a:t>Exploring when to recognize and how to measure liabilities and expenses related to the ultimate responsibility to incur costs to retire an asset</a:t>
            </a:r>
          </a:p>
          <a:p>
            <a:pPr marL="342900" indent="-342900">
              <a:buFont typeface="Arial" panose="020B0604020202020204" pitchFamily="34" charset="0"/>
              <a:buChar char="•"/>
            </a:pPr>
            <a:r>
              <a:rPr lang="en-US" sz="2400" dirty="0" smtClean="0"/>
              <a:t>Exposure document expected in November 2015</a:t>
            </a:r>
            <a:endParaRPr lang="en-US" sz="2400" dirty="0"/>
          </a:p>
          <a:p>
            <a:endParaRPr lang="en-US" sz="2400" dirty="0"/>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98204221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22472925.jpg"/>
          <p:cNvPicPr>
            <a:picLocks noChangeAspect="1"/>
          </p:cNvPicPr>
          <p:nvPr/>
        </p:nvPicPr>
        <p:blipFill>
          <a:blip r:embed="rId3" cstate="print"/>
          <a:srcRect r="6750"/>
          <a:stretch>
            <a:fillRect/>
          </a:stretch>
        </p:blipFill>
        <p:spPr>
          <a:xfrm>
            <a:off x="0" y="-1"/>
            <a:ext cx="9144238" cy="6521091"/>
          </a:xfrm>
          <a:prstGeom prst="rect">
            <a:avLst/>
          </a:prstGeom>
        </p:spPr>
      </p:pic>
      <p:sp>
        <p:nvSpPr>
          <p:cNvPr id="142363" name="Rectangle 27"/>
          <p:cNvSpPr>
            <a:spLocks noGrp="1"/>
          </p:cNvSpPr>
          <p:nvPr>
            <p:ph type="title"/>
          </p:nvPr>
        </p:nvSpPr>
        <p:spPr>
          <a:xfrm>
            <a:off x="414338" y="440909"/>
            <a:ext cx="8330184" cy="338554"/>
          </a:xfrm>
        </p:spPr>
        <p:txBody>
          <a:bodyPr/>
          <a:lstStyle/>
          <a:p>
            <a:r>
              <a:rPr lang="en-US" dirty="0" smtClean="0">
                <a:solidFill>
                  <a:schemeClr val="bg1"/>
                </a:solidFill>
              </a:rPr>
              <a:t>Questions?</a:t>
            </a:r>
          </a:p>
        </p:txBody>
      </p:sp>
    </p:spTree>
    <p:extLst>
      <p:ext uri="{BB962C8B-B14F-4D97-AF65-F5344CB8AC3E}">
        <p14:creationId xmlns:p14="http://schemas.microsoft.com/office/powerpoint/2010/main" val="3667534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Transactions in which the resulting item should be classified as a deferred inflow of resources include:</a:t>
            </a:r>
          </a:p>
          <a:p>
            <a:pPr marL="342900" indent="-342900">
              <a:buFont typeface="Arial" panose="020B0604020202020204" pitchFamily="34" charset="0"/>
              <a:buChar char="•"/>
            </a:pPr>
            <a:r>
              <a:rPr lang="en-US" sz="2400" dirty="0"/>
              <a:t>Resources received in advance in relation to an imposed nonexchange transaction</a:t>
            </a:r>
          </a:p>
          <a:p>
            <a:pPr marL="342900" indent="-342900">
              <a:buFont typeface="Arial" panose="020B0604020202020204" pitchFamily="34" charset="0"/>
              <a:buChar char="•"/>
            </a:pPr>
            <a:r>
              <a:rPr lang="en-US" sz="2400" dirty="0"/>
              <a:t>Resources received in advance in relation to a government-mandated nonexchange transaction or a voluntary nonexchange transaction when time requirements are the only eligibility requirements that have not been met by the receiving government</a:t>
            </a:r>
          </a:p>
          <a:p>
            <a:pPr marL="342900" indent="-342900">
              <a:buFont typeface="Arial" panose="020B0604020202020204" pitchFamily="34" charset="0"/>
              <a:buChar char="•"/>
            </a:pPr>
            <a:r>
              <a:rPr lang="en-US" sz="2400" dirty="0"/>
              <a:t>Deferred credit amounts resulting from the refunding of debt</a:t>
            </a:r>
          </a:p>
          <a:p>
            <a:pPr marL="342900" indent="-342900">
              <a:buFont typeface="Arial" panose="020B0604020202020204" pitchFamily="34" charset="0"/>
              <a:buChar char="•"/>
            </a:pPr>
            <a:r>
              <a:rPr lang="en-US" sz="2400" dirty="0"/>
              <a:t>Unavailable revenue related to the application of modified accrual accounting</a:t>
            </a:r>
          </a:p>
          <a:p>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10</a:t>
            </a:fld>
            <a:endParaRPr lang="en-US" dirty="0"/>
          </a:p>
        </p:txBody>
      </p:sp>
      <p:sp>
        <p:nvSpPr>
          <p:cNvPr id="3" name="Title 2"/>
          <p:cNvSpPr>
            <a:spLocks noGrp="1"/>
          </p:cNvSpPr>
          <p:nvPr>
            <p:ph type="title"/>
          </p:nvPr>
        </p:nvSpPr>
        <p:spPr/>
        <p:txBody>
          <a:bodyPr/>
          <a:lstStyle/>
          <a:p>
            <a:r>
              <a:rPr lang="en-US" dirty="0" smtClean="0"/>
              <a:t>Common Deferred Inflows of Resources</a:t>
            </a:r>
            <a:endParaRPr lang="en-US" dirty="0"/>
          </a:p>
        </p:txBody>
      </p:sp>
    </p:spTree>
    <p:extLst>
      <p:ext uri="{BB962C8B-B14F-4D97-AF65-F5344CB8AC3E}">
        <p14:creationId xmlns:p14="http://schemas.microsoft.com/office/powerpoint/2010/main" val="17388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Transactions in which the resulting item should be classified as an inflow of resources include:</a:t>
            </a:r>
          </a:p>
          <a:p>
            <a:pPr marL="342900" indent="-342900">
              <a:buFont typeface="Arial" panose="020B0604020202020204" pitchFamily="34" charset="0"/>
              <a:buChar char="•"/>
            </a:pPr>
            <a:r>
              <a:rPr lang="en-US" sz="2400" dirty="0" smtClean="0"/>
              <a:t>Various specific items; no common transactions</a:t>
            </a:r>
            <a:endParaRPr lang="en-US" sz="2400" dirty="0"/>
          </a:p>
          <a:p>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11</a:t>
            </a:fld>
            <a:endParaRPr lang="en-US" dirty="0"/>
          </a:p>
        </p:txBody>
      </p:sp>
      <p:sp>
        <p:nvSpPr>
          <p:cNvPr id="3" name="Title 2"/>
          <p:cNvSpPr>
            <a:spLocks noGrp="1"/>
          </p:cNvSpPr>
          <p:nvPr>
            <p:ph type="title"/>
          </p:nvPr>
        </p:nvSpPr>
        <p:spPr/>
        <p:txBody>
          <a:bodyPr/>
          <a:lstStyle/>
          <a:p>
            <a:r>
              <a:rPr lang="en-US" dirty="0" smtClean="0"/>
              <a:t>Inflows</a:t>
            </a:r>
            <a:endParaRPr lang="en-US" dirty="0"/>
          </a:p>
        </p:txBody>
      </p:sp>
    </p:spTree>
    <p:extLst>
      <p:ext uri="{BB962C8B-B14F-4D97-AF65-F5344CB8AC3E}">
        <p14:creationId xmlns:p14="http://schemas.microsoft.com/office/powerpoint/2010/main" val="172347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Classification has </a:t>
            </a:r>
            <a:r>
              <a:rPr lang="en-US" sz="2400" u="sng" dirty="0" smtClean="0"/>
              <a:t>NOT</a:t>
            </a:r>
            <a:r>
              <a:rPr lang="en-US" sz="2400" dirty="0" smtClean="0"/>
              <a:t> changed for:</a:t>
            </a:r>
          </a:p>
          <a:p>
            <a:pPr marL="342900" indent="-342900">
              <a:buFont typeface="Arial" panose="020B0604020202020204" pitchFamily="34" charset="0"/>
              <a:buChar char="•"/>
            </a:pPr>
            <a:r>
              <a:rPr lang="en-US" sz="2400" dirty="0"/>
              <a:t>Prepayments</a:t>
            </a:r>
          </a:p>
          <a:p>
            <a:pPr marL="342900" indent="-342900">
              <a:buFont typeface="Arial" panose="020B0604020202020204" pitchFamily="34" charset="0"/>
              <a:buChar char="•"/>
            </a:pPr>
            <a:r>
              <a:rPr lang="en-US" sz="2400" dirty="0"/>
              <a:t>Resources advanced to another government in relation to a government-mandated nonexchange transaction or a voluntary nonexchange transaction when eligibility requirements other than time requirements have not been met </a:t>
            </a:r>
          </a:p>
          <a:p>
            <a:pPr marL="342900" indent="-342900">
              <a:buFont typeface="Arial" panose="020B0604020202020204" pitchFamily="34" charset="0"/>
              <a:buChar char="•"/>
            </a:pPr>
            <a:r>
              <a:rPr lang="en-US" sz="2400" dirty="0"/>
              <a:t>Circumstances in which a pension plan’s net position exceeds the total pension liability</a:t>
            </a:r>
          </a:p>
          <a:p>
            <a:pPr marL="342900" indent="-342900">
              <a:buFont typeface="Arial" panose="020B0604020202020204" pitchFamily="34" charset="0"/>
              <a:buChar char="•"/>
            </a:pPr>
            <a:r>
              <a:rPr lang="en-US" sz="2400" dirty="0" smtClean="0"/>
              <a:t>The </a:t>
            </a:r>
            <a:r>
              <a:rPr lang="en-US" sz="2400" dirty="0"/>
              <a:t>purchase of future revenues from a government outside the financial reporting entity</a:t>
            </a:r>
          </a:p>
          <a:p>
            <a:pPr marL="342900" indent="-342900">
              <a:buFont typeface="Arial" panose="020B0604020202020204" pitchFamily="34" charset="0"/>
              <a:buChar char="•"/>
            </a:pPr>
            <a:r>
              <a:rPr lang="en-US" sz="2400" dirty="0"/>
              <a:t>Initial subscriber installation costs </a:t>
            </a:r>
            <a:r>
              <a:rPr lang="en-US" sz="2400" dirty="0" smtClean="0"/>
              <a:t>related to cable TV</a:t>
            </a:r>
            <a:endParaRPr lang="en-US" sz="2400" dirty="0"/>
          </a:p>
          <a:p>
            <a:pPr marL="342900" indent="-342900">
              <a:buFont typeface="Arial" panose="020B0604020202020204" pitchFamily="34" charset="0"/>
              <a:buChar char="•"/>
            </a:pPr>
            <a:r>
              <a:rPr lang="en-US" sz="2400" dirty="0"/>
              <a:t>Capitalized incurred costs related to regulated activities</a:t>
            </a:r>
          </a:p>
          <a:p>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12</a:t>
            </a:fld>
            <a:endParaRPr lang="en-US" dirty="0"/>
          </a:p>
        </p:txBody>
      </p:sp>
      <p:sp>
        <p:nvSpPr>
          <p:cNvPr id="3" name="Title 2"/>
          <p:cNvSpPr>
            <a:spLocks noGrp="1"/>
          </p:cNvSpPr>
          <p:nvPr>
            <p:ph type="title"/>
          </p:nvPr>
        </p:nvSpPr>
        <p:spPr/>
        <p:txBody>
          <a:bodyPr/>
          <a:lstStyle/>
          <a:p>
            <a:r>
              <a:rPr lang="en-US" dirty="0" smtClean="0"/>
              <a:t>Assets</a:t>
            </a:r>
            <a:endParaRPr lang="en-US" dirty="0"/>
          </a:p>
        </p:txBody>
      </p:sp>
    </p:spTree>
    <p:extLst>
      <p:ext uri="{BB962C8B-B14F-4D97-AF65-F5344CB8AC3E}">
        <p14:creationId xmlns:p14="http://schemas.microsoft.com/office/powerpoint/2010/main" val="394831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500"/>
                                        <p:tgtEl>
                                          <p:spTgt spid="2">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fade">
                                      <p:cBhvr>
                                        <p:cTn id="28"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Classification has </a:t>
            </a:r>
            <a:r>
              <a:rPr lang="en-US" sz="2400" u="sng" dirty="0" smtClean="0"/>
              <a:t>NOT</a:t>
            </a:r>
            <a:r>
              <a:rPr lang="en-US" sz="2400" dirty="0" smtClean="0"/>
              <a:t> changed for:</a:t>
            </a:r>
          </a:p>
          <a:p>
            <a:pPr marL="342900" indent="-342900">
              <a:buFont typeface="Arial" panose="020B0604020202020204" pitchFamily="34" charset="0"/>
              <a:buChar char="•"/>
            </a:pPr>
            <a:r>
              <a:rPr lang="en-US" sz="2400" dirty="0"/>
              <a:t>Resources received in advance in relation to a derived tax revenue nonexchange transaction</a:t>
            </a:r>
          </a:p>
          <a:p>
            <a:pPr marL="342900" indent="-342900">
              <a:buFont typeface="Arial" panose="020B0604020202020204" pitchFamily="34" charset="0"/>
              <a:buChar char="•"/>
            </a:pPr>
            <a:r>
              <a:rPr lang="en-US" sz="2400" dirty="0"/>
              <a:t>Resources received in advance in relation to a government-mandated nonexchange transaction or a voluntary nonexchange transaction when eligibility requirements other than time requirements have not been met</a:t>
            </a:r>
          </a:p>
          <a:p>
            <a:pPr marL="342900" indent="-342900">
              <a:buFont typeface="Arial" panose="020B0604020202020204" pitchFamily="34" charset="0"/>
              <a:buChar char="•"/>
            </a:pPr>
            <a:r>
              <a:rPr lang="en-US" sz="2400" dirty="0"/>
              <a:t>Resources received in advance of an exchange transaction</a:t>
            </a:r>
          </a:p>
          <a:p>
            <a:pPr marL="342900" indent="-342900">
              <a:buFont typeface="Arial" panose="020B0604020202020204" pitchFamily="34" charset="0"/>
              <a:buChar char="•"/>
            </a:pPr>
            <a:r>
              <a:rPr lang="en-US" sz="2400" dirty="0"/>
              <a:t>Excess of initial hookup revenue over of direct selling costs in relation to cable television systems</a:t>
            </a:r>
          </a:p>
          <a:p>
            <a:pPr marL="342900" indent="-342900">
              <a:buFont typeface="Arial" panose="020B0604020202020204" pitchFamily="34" charset="0"/>
              <a:buChar char="•"/>
            </a:pPr>
            <a:r>
              <a:rPr lang="en-US" sz="2400" dirty="0"/>
              <a:t>Premium revenues for insurance entities and public entity risk pools received in advance</a:t>
            </a:r>
          </a:p>
          <a:p>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13</a:t>
            </a:fld>
            <a:endParaRPr lang="en-US" dirty="0"/>
          </a:p>
        </p:txBody>
      </p:sp>
      <p:sp>
        <p:nvSpPr>
          <p:cNvPr id="3" name="Title 2"/>
          <p:cNvSpPr>
            <a:spLocks noGrp="1"/>
          </p:cNvSpPr>
          <p:nvPr>
            <p:ph type="title"/>
          </p:nvPr>
        </p:nvSpPr>
        <p:spPr/>
        <p:txBody>
          <a:bodyPr/>
          <a:lstStyle/>
          <a:p>
            <a:r>
              <a:rPr lang="en-US" dirty="0" smtClean="0"/>
              <a:t>Liabilities</a:t>
            </a:r>
            <a:endParaRPr lang="en-US" dirty="0"/>
          </a:p>
        </p:txBody>
      </p:sp>
    </p:spTree>
    <p:extLst>
      <p:ext uri="{BB962C8B-B14F-4D97-AF65-F5344CB8AC3E}">
        <p14:creationId xmlns:p14="http://schemas.microsoft.com/office/powerpoint/2010/main" val="333011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Classification has </a:t>
            </a:r>
            <a:r>
              <a:rPr lang="en-US" sz="2400" u="sng" dirty="0" smtClean="0"/>
              <a:t>NOT</a:t>
            </a:r>
            <a:r>
              <a:rPr lang="en-US" sz="2400" dirty="0" smtClean="0"/>
              <a:t> changed for:</a:t>
            </a:r>
          </a:p>
          <a:p>
            <a:pPr marL="342900" indent="-342900">
              <a:buFont typeface="Arial" panose="020B0604020202020204" pitchFamily="34" charset="0"/>
              <a:buChar char="•"/>
            </a:pPr>
            <a:r>
              <a:rPr lang="en-US" sz="2400" dirty="0"/>
              <a:t>Commitment fees charged for entering into an agreement that obligates the government to make or acquire a loan or to satisfy an obligation of the other party under a specified condition, unless exercise is remote</a:t>
            </a:r>
          </a:p>
          <a:p>
            <a:pPr marL="342900" indent="-342900">
              <a:buFont typeface="Arial" panose="020B0604020202020204" pitchFamily="34" charset="0"/>
              <a:buChar char="•"/>
            </a:pPr>
            <a:r>
              <a:rPr lang="en-US" sz="2400" dirty="0"/>
              <a:t>Fees that are received for guaranteeing the funding of mortgage loans</a:t>
            </a:r>
          </a:p>
          <a:p>
            <a:pPr marL="342900" indent="-342900">
              <a:buFont typeface="Arial" panose="020B0604020202020204" pitchFamily="34" charset="0"/>
              <a:buChar char="•"/>
            </a:pPr>
            <a:r>
              <a:rPr lang="en-US" sz="2400" dirty="0"/>
              <a:t>Fees received for arranging a commitment directly between a permanent investor and a borrower</a:t>
            </a:r>
          </a:p>
          <a:p>
            <a:pPr marL="342900" indent="-342900">
              <a:buFont typeface="Arial" panose="020B0604020202020204" pitchFamily="34" charset="0"/>
              <a:buChar char="•"/>
            </a:pPr>
            <a:r>
              <a:rPr lang="en-US" sz="2400" dirty="0"/>
              <a:t>Refunds imposed by a regulator</a:t>
            </a:r>
          </a:p>
          <a:p>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14</a:t>
            </a:fld>
            <a:endParaRPr lang="en-US" dirty="0"/>
          </a:p>
        </p:txBody>
      </p:sp>
      <p:sp>
        <p:nvSpPr>
          <p:cNvPr id="3" name="Title 2"/>
          <p:cNvSpPr>
            <a:spLocks noGrp="1"/>
          </p:cNvSpPr>
          <p:nvPr>
            <p:ph type="title"/>
          </p:nvPr>
        </p:nvSpPr>
        <p:spPr/>
        <p:txBody>
          <a:bodyPr/>
          <a:lstStyle/>
          <a:p>
            <a:r>
              <a:rPr lang="en-US" dirty="0" smtClean="0"/>
              <a:t>Liabilities (Continued)</a:t>
            </a:r>
            <a:endParaRPr lang="en-US" dirty="0"/>
          </a:p>
        </p:txBody>
      </p:sp>
    </p:spTree>
    <p:extLst>
      <p:ext uri="{BB962C8B-B14F-4D97-AF65-F5344CB8AC3E}">
        <p14:creationId xmlns:p14="http://schemas.microsoft.com/office/powerpoint/2010/main" val="1213613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Major fund calculation should be revised to reflect</a:t>
            </a:r>
          </a:p>
          <a:p>
            <a:pPr marL="342900" indent="-342900">
              <a:buFont typeface="Arial" panose="020B0604020202020204" pitchFamily="34" charset="0"/>
              <a:buChar char="•"/>
            </a:pPr>
            <a:r>
              <a:rPr lang="en-US" sz="2400" dirty="0" smtClean="0"/>
              <a:t>Use aggregate assets </a:t>
            </a:r>
            <a:r>
              <a:rPr lang="en-US" sz="2400" u="sng" dirty="0" smtClean="0"/>
              <a:t>and</a:t>
            </a:r>
            <a:r>
              <a:rPr lang="en-US" sz="2400" dirty="0" smtClean="0"/>
              <a:t> deferred outflows of resources</a:t>
            </a:r>
          </a:p>
          <a:p>
            <a:pPr marL="342900" indent="-342900">
              <a:buFont typeface="Arial" panose="020B0604020202020204" pitchFamily="34" charset="0"/>
              <a:buChar char="•"/>
            </a:pPr>
            <a:r>
              <a:rPr lang="en-US" sz="2400" dirty="0" smtClean="0"/>
              <a:t>Use aggregate liabilities </a:t>
            </a:r>
            <a:r>
              <a:rPr lang="en-US" sz="2400" u="sng" dirty="0" smtClean="0"/>
              <a:t>and</a:t>
            </a:r>
            <a:r>
              <a:rPr lang="en-US" sz="2400" dirty="0" smtClean="0"/>
              <a:t> deferred inflows of resources</a:t>
            </a:r>
          </a:p>
          <a:p>
            <a:pPr marL="342900" indent="-342900">
              <a:buFont typeface="Arial" panose="020B0604020202020204" pitchFamily="34" charset="0"/>
              <a:buChar char="•"/>
            </a:pPr>
            <a:endParaRPr lang="en-US" sz="2400" dirty="0"/>
          </a:p>
          <a:p>
            <a:r>
              <a:rPr lang="en-US" sz="2400" dirty="0" smtClean="0"/>
              <a:t>Effective date:</a:t>
            </a:r>
          </a:p>
          <a:p>
            <a:pPr marL="342900" indent="-342900">
              <a:buFont typeface="Arial" panose="020B0604020202020204" pitchFamily="34" charset="0"/>
              <a:buChar char="•"/>
            </a:pPr>
            <a:r>
              <a:rPr lang="en-US" sz="2400" dirty="0"/>
              <a:t>E</a:t>
            </a:r>
            <a:r>
              <a:rPr lang="en-US" sz="2400" dirty="0" smtClean="0"/>
              <a:t>ffective </a:t>
            </a:r>
            <a:r>
              <a:rPr lang="en-US" sz="2400" dirty="0"/>
              <a:t>for financial statements for periods beginning after December 15, </a:t>
            </a:r>
            <a:r>
              <a:rPr lang="en-US" sz="2400" dirty="0" smtClean="0"/>
              <a:t>2012</a:t>
            </a:r>
          </a:p>
          <a:p>
            <a:pPr marL="342900" indent="-342900">
              <a:buFont typeface="Arial" panose="020B0604020202020204" pitchFamily="34" charset="0"/>
              <a:buChar char="•"/>
            </a:pPr>
            <a:r>
              <a:rPr lang="en-US" sz="2400" dirty="0" smtClean="0"/>
              <a:t>Retrospective application required</a:t>
            </a:r>
            <a:endParaRPr lang="en-US" sz="2400"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15</a:t>
            </a:fld>
            <a:endParaRPr lang="en-US" dirty="0"/>
          </a:p>
        </p:txBody>
      </p:sp>
      <p:sp>
        <p:nvSpPr>
          <p:cNvPr id="3" name="Title 2"/>
          <p:cNvSpPr>
            <a:spLocks noGrp="1"/>
          </p:cNvSpPr>
          <p:nvPr>
            <p:ph type="title"/>
          </p:nvPr>
        </p:nvSpPr>
        <p:spPr/>
        <p:txBody>
          <a:bodyPr/>
          <a:lstStyle/>
          <a:p>
            <a:r>
              <a:rPr lang="en-US" dirty="0" smtClean="0"/>
              <a:t>GASB 65 – Items Previously Reported as Assets and Liabilities</a:t>
            </a:r>
            <a:endParaRPr lang="en-US" dirty="0"/>
          </a:p>
        </p:txBody>
      </p:sp>
    </p:spTree>
    <p:extLst>
      <p:ext uri="{BB962C8B-B14F-4D97-AF65-F5344CB8AC3E}">
        <p14:creationId xmlns:p14="http://schemas.microsoft.com/office/powerpoint/2010/main" val="2941914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GASB Statement No. 66</a:t>
            </a:r>
            <a:endParaRPr lang="en-US" dirty="0"/>
          </a:p>
        </p:txBody>
      </p:sp>
    </p:spTree>
    <p:extLst>
      <p:ext uri="{BB962C8B-B14F-4D97-AF65-F5344CB8AC3E}">
        <p14:creationId xmlns:p14="http://schemas.microsoft.com/office/powerpoint/2010/main" val="2560236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17</a:t>
            </a:fld>
            <a:endParaRPr lang="en-US" dirty="0"/>
          </a:p>
        </p:txBody>
      </p:sp>
      <p:sp>
        <p:nvSpPr>
          <p:cNvPr id="3" name="Title 2"/>
          <p:cNvSpPr>
            <a:spLocks noGrp="1"/>
          </p:cNvSpPr>
          <p:nvPr>
            <p:ph type="title"/>
          </p:nvPr>
        </p:nvSpPr>
        <p:spPr/>
        <p:txBody>
          <a:bodyPr/>
          <a:lstStyle/>
          <a:p>
            <a:r>
              <a:rPr lang="en-US" dirty="0"/>
              <a:t>GASB 66 </a:t>
            </a:r>
            <a:r>
              <a:rPr lang="en-US" dirty="0" smtClean="0"/>
              <a:t>– Technical </a:t>
            </a:r>
            <a:r>
              <a:rPr lang="en-US" dirty="0"/>
              <a:t>Corrections—2012—an amendment</a:t>
            </a:r>
            <a:br>
              <a:rPr lang="en-US" dirty="0"/>
            </a:br>
            <a:r>
              <a:rPr lang="en-US" dirty="0"/>
              <a:t>of GASB Statements No. 10 and No. </a:t>
            </a:r>
            <a:r>
              <a:rPr lang="en-US" dirty="0" smtClean="0"/>
              <a:t>62</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smtClean="0"/>
              <a:t>Technical corrections clarify a few specific things:</a:t>
            </a:r>
          </a:p>
          <a:p>
            <a:pPr marL="342900" indent="-342900">
              <a:buFont typeface="Arial" panose="020B0604020202020204" pitchFamily="34" charset="0"/>
              <a:buChar char="•"/>
            </a:pPr>
            <a:r>
              <a:rPr lang="en-US" sz="2400" dirty="0" smtClean="0"/>
              <a:t>Operating leases with uneven rent can be accounted for using straight-line or fair value methods</a:t>
            </a:r>
          </a:p>
          <a:p>
            <a:pPr marL="342900" indent="-342900">
              <a:buFont typeface="Arial" panose="020B0604020202020204" pitchFamily="34" charset="0"/>
              <a:buChar char="•"/>
            </a:pPr>
            <a:r>
              <a:rPr lang="en-US" sz="2400" dirty="0" smtClean="0"/>
              <a:t>Fund-types allowed for risk financing activities</a:t>
            </a:r>
          </a:p>
          <a:p>
            <a:pPr marL="342900" indent="-342900">
              <a:buFont typeface="Arial" panose="020B0604020202020204" pitchFamily="34" charset="0"/>
              <a:buChar char="•"/>
            </a:pPr>
            <a:r>
              <a:rPr lang="en-US" sz="2400" dirty="0" smtClean="0"/>
              <a:t>Specific transactions related to mortgage banking activities</a:t>
            </a:r>
          </a:p>
          <a:p>
            <a:endParaRPr lang="en-US" sz="2400" dirty="0" smtClean="0"/>
          </a:p>
          <a:p>
            <a:r>
              <a:rPr lang="en-US" sz="2400" dirty="0" smtClean="0"/>
              <a:t>Generally will not have an effect on most governments</a:t>
            </a:r>
          </a:p>
          <a:p>
            <a:endParaRPr lang="en-US" sz="2400" dirty="0"/>
          </a:p>
          <a:p>
            <a:r>
              <a:rPr lang="en-US" sz="2400" dirty="0"/>
              <a:t>Effective date: </a:t>
            </a:r>
            <a:r>
              <a:rPr lang="en-US" sz="2400" dirty="0" smtClean="0"/>
              <a:t>Periods </a:t>
            </a:r>
            <a:r>
              <a:rPr lang="en-US" sz="2400" dirty="0"/>
              <a:t>beginning after December 15, 2012</a:t>
            </a:r>
            <a:endParaRPr lang="en-US" sz="2400" dirty="0" smtClean="0"/>
          </a:p>
          <a:p>
            <a:endParaRPr lang="en-US" sz="2400" b="1" dirty="0"/>
          </a:p>
          <a:p>
            <a:endParaRPr lang="en-US" sz="2400" b="1" dirty="0" smtClean="0"/>
          </a:p>
        </p:txBody>
      </p:sp>
    </p:spTree>
    <p:extLst>
      <p:ext uri="{BB962C8B-B14F-4D97-AF65-F5344CB8AC3E}">
        <p14:creationId xmlns:p14="http://schemas.microsoft.com/office/powerpoint/2010/main" val="1672049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GASB Statements No. 67 and 68</a:t>
            </a:r>
            <a:endParaRPr lang="en-US" dirty="0"/>
          </a:p>
        </p:txBody>
      </p:sp>
    </p:spTree>
    <p:extLst>
      <p:ext uri="{BB962C8B-B14F-4D97-AF65-F5344CB8AC3E}">
        <p14:creationId xmlns:p14="http://schemas.microsoft.com/office/powerpoint/2010/main" val="2969289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4"/>
          <p:cNvSpPr txBox="1">
            <a:spLocks/>
          </p:cNvSpPr>
          <p:nvPr/>
        </p:nvSpPr>
        <p:spPr>
          <a:xfrm>
            <a:off x="144635" y="586905"/>
            <a:ext cx="7280924" cy="4747095"/>
          </a:xfrm>
          <a:prstGeom prst="rect">
            <a:avLst/>
          </a:prstGeom>
        </p:spPr>
        <p:txBody>
          <a:bodyPr/>
          <a:lstStyle/>
          <a:p>
            <a:pPr marL="233363" marR="0" lvl="0" indent="-233363" algn="l" defTabSz="914258" rtl="0" eaLnBrk="1" fontAlgn="base" latinLnBrk="0" hangingPunct="1">
              <a:lnSpc>
                <a:spcPct val="150000"/>
              </a:lnSpc>
              <a:spcBef>
                <a:spcPct val="0"/>
              </a:spcBef>
              <a:spcAft>
                <a:spcPts val="269"/>
              </a:spcAft>
              <a:buClrTx/>
              <a:buSzTx/>
              <a:buFont typeface="Arial" pitchFamily="34" charset="0"/>
              <a:buChar char="•"/>
              <a:tabLst/>
              <a:defRPr/>
            </a:pPr>
            <a:endParaRPr kumimoji="0" lang="en-US" sz="1800" b="0" i="0" u="none" strike="noStrike" kern="0" cap="none" spc="0" normalizeH="0" baseline="0" noProof="0" dirty="0" smtClean="0">
              <a:ln>
                <a:noFill/>
              </a:ln>
              <a:solidFill>
                <a:srgbClr val="002776"/>
              </a:solidFill>
              <a:effectLst/>
              <a:uLnTx/>
              <a:uFillTx/>
              <a:latin typeface="+mn-lt"/>
              <a:ea typeface="+mn-ea"/>
              <a:cs typeface="+mn-cs"/>
            </a:endParaRPr>
          </a:p>
          <a:p>
            <a:pPr marL="233363" marR="0" lvl="0" indent="-233363" algn="l" defTabSz="914258" rtl="0" eaLnBrk="1" fontAlgn="base" latinLnBrk="0" hangingPunct="1">
              <a:lnSpc>
                <a:spcPct val="150000"/>
              </a:lnSpc>
              <a:spcBef>
                <a:spcPct val="0"/>
              </a:spcBef>
              <a:spcAft>
                <a:spcPts val="269"/>
              </a:spcAft>
              <a:buClrTx/>
              <a:buSzTx/>
              <a:tabLst/>
              <a:defRPr/>
            </a:pPr>
            <a:endParaRPr lang="en-US" sz="1800" b="0" kern="0" dirty="0" smtClean="0">
              <a:solidFill>
                <a:srgbClr val="002776"/>
              </a:solidFill>
              <a:latin typeface="+mn-lt"/>
              <a:cs typeface="+mn-cs"/>
            </a:endParaRPr>
          </a:p>
        </p:txBody>
      </p:sp>
      <p:sp>
        <p:nvSpPr>
          <p:cNvPr id="4" name="Title 3"/>
          <p:cNvSpPr>
            <a:spLocks noGrp="1"/>
          </p:cNvSpPr>
          <p:nvPr>
            <p:ph type="title"/>
          </p:nvPr>
        </p:nvSpPr>
        <p:spPr/>
        <p:txBody>
          <a:bodyPr/>
          <a:lstStyle/>
          <a:p>
            <a:r>
              <a:rPr lang="en-US" dirty="0" smtClean="0"/>
              <a:t>Agenda</a:t>
            </a:r>
            <a:endParaRPr lang="en-US" dirty="0"/>
          </a:p>
        </p:txBody>
      </p:sp>
      <p:sp>
        <p:nvSpPr>
          <p:cNvPr id="10" name="Slide Number Placeholder 9"/>
          <p:cNvSpPr>
            <a:spLocks noGrp="1"/>
          </p:cNvSpPr>
          <p:nvPr>
            <p:ph type="sldNum" sz="quarter" idx="4"/>
          </p:nvPr>
        </p:nvSpPr>
        <p:spPr/>
        <p:txBody>
          <a:bodyPr/>
          <a:lstStyle/>
          <a:p>
            <a:pPr>
              <a:defRPr/>
            </a:pPr>
            <a:fld id="{161F61C0-2215-4557-9AEC-40913A79701B}" type="slidenum">
              <a:rPr lang="en-US" smtClean="0"/>
              <a:pPr>
                <a:defRPr/>
              </a:pPr>
              <a:t>1</a:t>
            </a:fld>
            <a:endParaRPr lang="en-US" dirty="0"/>
          </a:p>
        </p:txBody>
      </p:sp>
      <p:graphicFrame>
        <p:nvGraphicFramePr>
          <p:cNvPr id="12" name="Group 3"/>
          <p:cNvGraphicFramePr>
            <a:graphicFrameLocks/>
          </p:cNvGraphicFramePr>
          <p:nvPr>
            <p:custDataLst>
              <p:tags r:id="rId2"/>
            </p:custDataLst>
            <p:extLst>
              <p:ext uri="{D42A27DB-BD31-4B8C-83A1-F6EECF244321}">
                <p14:modId xmlns:p14="http://schemas.microsoft.com/office/powerpoint/2010/main" val="2751582431"/>
              </p:ext>
            </p:extLst>
          </p:nvPr>
        </p:nvGraphicFramePr>
        <p:xfrm>
          <a:off x="366097" y="1018803"/>
          <a:ext cx="6542703" cy="4023360"/>
        </p:xfrm>
        <a:graphic>
          <a:graphicData uri="http://schemas.openxmlformats.org/drawingml/2006/table">
            <a:tbl>
              <a:tblPr>
                <a:tableStyleId>{8799B23B-EC83-4686-B30A-512413B5E67A}</a:tableStyleId>
              </a:tblPr>
              <a:tblGrid>
                <a:gridCol w="6542703"/>
              </a:tblGrid>
              <a:tr h="365760">
                <a:tc>
                  <a:txBody>
                    <a:bodyPr/>
                    <a:lstStyle/>
                    <a:p>
                      <a:pPr marL="0" marR="0">
                        <a:spcBef>
                          <a:spcPts val="300"/>
                        </a:spcBef>
                        <a:spcAft>
                          <a:spcPts val="300"/>
                        </a:spcAft>
                      </a:pPr>
                      <a:r>
                        <a:rPr kumimoji="0" lang="en-US" sz="1800" b="0" u="none" strike="noStrike" kern="1200" cap="none" normalizeH="0" baseline="0" dirty="0" smtClean="0">
                          <a:ln>
                            <a:noFill/>
                          </a:ln>
                          <a:solidFill>
                            <a:srgbClr val="002776"/>
                          </a:solidFill>
                          <a:effectLst/>
                          <a:latin typeface="+mn-lt"/>
                          <a:ea typeface="+mn-ea"/>
                          <a:cs typeface="+mn-cs"/>
                        </a:rPr>
                        <a:t>Reading a GASB Pronouncement</a:t>
                      </a:r>
                    </a:p>
                  </a:txBody>
                  <a:tcPr marL="68580" marR="6858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r>
              <a:tr h="365760">
                <a:tc>
                  <a:txBody>
                    <a:bodyPr/>
                    <a:lstStyle/>
                    <a:p>
                      <a:pPr marL="857250" marR="0" indent="-857250" algn="l" defTabSz="820400" rtl="0" eaLnBrk="1" fontAlgn="auto" latinLnBrk="0" hangingPunct="1">
                        <a:lnSpc>
                          <a:spcPct val="100000"/>
                        </a:lnSpc>
                        <a:spcBef>
                          <a:spcPts val="300"/>
                        </a:spcBef>
                        <a:spcAft>
                          <a:spcPts val="300"/>
                        </a:spcAft>
                        <a:buClrTx/>
                        <a:buSzTx/>
                        <a:buFontTx/>
                        <a:buNone/>
                        <a:tabLst/>
                        <a:defRPr/>
                      </a:pPr>
                      <a:r>
                        <a:rPr kumimoji="0" lang="en-US" sz="1800" u="none" strike="noStrike" kern="1200" cap="none" normalizeH="0" baseline="0" dirty="0" smtClean="0">
                          <a:ln>
                            <a:noFill/>
                          </a:ln>
                          <a:solidFill>
                            <a:srgbClr val="002776"/>
                          </a:solidFill>
                          <a:effectLst/>
                          <a:latin typeface="+mn-lt"/>
                          <a:ea typeface="+mn-ea"/>
                          <a:cs typeface="+mn-cs"/>
                        </a:rPr>
                        <a:t>Upcoming GASB Statements</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695950" marR="0" lvl="1" indent="-285750">
                        <a:spcBef>
                          <a:spcPts val="300"/>
                        </a:spcBef>
                        <a:spcAft>
                          <a:spcPts val="300"/>
                        </a:spcAft>
                        <a:buFont typeface="Arial" panose="020B0604020202020204" pitchFamily="34" charset="0"/>
                        <a:buChar char="•"/>
                      </a:pPr>
                      <a:r>
                        <a:rPr kumimoji="0" lang="en-US" sz="1800" b="0" u="none" strike="noStrike" kern="1200" cap="none" normalizeH="0" baseline="0" dirty="0" smtClean="0">
                          <a:ln>
                            <a:noFill/>
                          </a:ln>
                          <a:solidFill>
                            <a:srgbClr val="002776"/>
                          </a:solidFill>
                          <a:effectLst/>
                          <a:latin typeface="+mn-lt"/>
                          <a:ea typeface="+mn-ea"/>
                          <a:cs typeface="+mn-cs"/>
                        </a:rPr>
                        <a:t>GASB Statement No. 65</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r>
              <a:tr h="365760">
                <a:tc>
                  <a:txBody>
                    <a:bodyPr/>
                    <a:lstStyle/>
                    <a:p>
                      <a:pPr marL="695950" marR="0" lvl="1" indent="-285750">
                        <a:spcBef>
                          <a:spcPts val="300"/>
                        </a:spcBef>
                        <a:spcAft>
                          <a:spcPts val="300"/>
                        </a:spcAft>
                        <a:buFont typeface="Arial" panose="020B0604020202020204" pitchFamily="34" charset="0"/>
                        <a:buChar char="•"/>
                      </a:pPr>
                      <a:r>
                        <a:rPr kumimoji="0" lang="en-US" sz="1800" u="none" strike="noStrike" kern="1200" cap="none" normalizeH="0" baseline="0" dirty="0" smtClean="0">
                          <a:ln>
                            <a:noFill/>
                          </a:ln>
                          <a:solidFill>
                            <a:srgbClr val="002776"/>
                          </a:solidFill>
                          <a:effectLst/>
                          <a:latin typeface="+mn-lt"/>
                          <a:ea typeface="+mn-ea"/>
                          <a:cs typeface="+mn-cs"/>
                        </a:rPr>
                        <a:t>GASB Statement No. 66</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695950" marR="0" lvl="1" indent="-285750" algn="l" defTabSz="820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800" u="none" strike="noStrike" kern="1200" cap="none" normalizeH="0" baseline="0" dirty="0" smtClean="0">
                          <a:ln>
                            <a:noFill/>
                          </a:ln>
                          <a:solidFill>
                            <a:srgbClr val="002776"/>
                          </a:solidFill>
                          <a:effectLst/>
                          <a:latin typeface="+mn-lt"/>
                          <a:ea typeface="+mn-ea"/>
                          <a:cs typeface="+mn-cs"/>
                        </a:rPr>
                        <a:t>GASB Statements No. 67 and 68</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695950" marR="0" lvl="1" indent="-285750">
                        <a:spcBef>
                          <a:spcPts val="300"/>
                        </a:spcBef>
                        <a:spcAft>
                          <a:spcPts val="300"/>
                        </a:spcAft>
                        <a:buFont typeface="Arial" panose="020B0604020202020204" pitchFamily="34" charset="0"/>
                        <a:buChar char="•"/>
                      </a:pPr>
                      <a:r>
                        <a:rPr kumimoji="0" lang="en-US" sz="1800" u="none" strike="noStrike" kern="1200" cap="none" normalizeH="0" baseline="0" dirty="0" smtClean="0">
                          <a:ln>
                            <a:noFill/>
                          </a:ln>
                          <a:solidFill>
                            <a:srgbClr val="002776"/>
                          </a:solidFill>
                          <a:effectLst/>
                          <a:latin typeface="+mn-lt"/>
                          <a:ea typeface="+mn-ea"/>
                          <a:cs typeface="+mn-cs"/>
                        </a:rPr>
                        <a:t>GASB Statement No. 69</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695950" marR="0" lvl="1" indent="-285750">
                        <a:spcBef>
                          <a:spcPts val="300"/>
                        </a:spcBef>
                        <a:spcAft>
                          <a:spcPts val="300"/>
                        </a:spcAft>
                        <a:buFont typeface="Arial" panose="020B0604020202020204" pitchFamily="34" charset="0"/>
                        <a:buChar char="•"/>
                      </a:pPr>
                      <a:r>
                        <a:rPr kumimoji="0" lang="en-US" sz="1800" i="0" u="none" strike="noStrike" kern="1200" cap="none" normalizeH="0" baseline="0" dirty="0" smtClean="0">
                          <a:ln>
                            <a:noFill/>
                          </a:ln>
                          <a:solidFill>
                            <a:srgbClr val="002776"/>
                          </a:solidFill>
                          <a:effectLst/>
                          <a:latin typeface="+mn-lt"/>
                          <a:ea typeface="+mn-ea"/>
                          <a:cs typeface="+mn-cs"/>
                        </a:rPr>
                        <a:t>GASB Statement No. 70</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0" marR="0" indent="0" algn="l" defTabSz="820400" rtl="0" eaLnBrk="1" fontAlgn="auto" latinLnBrk="0" hangingPunct="1">
                        <a:lnSpc>
                          <a:spcPct val="100000"/>
                        </a:lnSpc>
                        <a:spcBef>
                          <a:spcPts val="300"/>
                        </a:spcBef>
                        <a:spcAft>
                          <a:spcPts val="300"/>
                        </a:spcAft>
                        <a:buClrTx/>
                        <a:buSzTx/>
                        <a:buFontTx/>
                        <a:buNone/>
                        <a:tabLst/>
                        <a:defRPr/>
                      </a:pPr>
                      <a:r>
                        <a:rPr kumimoji="0" lang="en-US" sz="1800" u="none" strike="noStrike" kern="1200" cap="none" normalizeH="0" baseline="0" dirty="0" smtClean="0">
                          <a:ln>
                            <a:noFill/>
                          </a:ln>
                          <a:solidFill>
                            <a:srgbClr val="002776"/>
                          </a:solidFill>
                          <a:effectLst/>
                          <a:latin typeface="+mn-lt"/>
                          <a:ea typeface="+mn-ea"/>
                          <a:cs typeface="+mn-cs"/>
                        </a:rPr>
                        <a:t>GASB’s Current Technical Agenda</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695950" marR="0" lvl="1" indent="-285750" algn="l" defTabSz="820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800" u="none" strike="noStrike" kern="1200" cap="none" normalizeH="0" baseline="0" dirty="0" smtClean="0">
                          <a:ln>
                            <a:noFill/>
                          </a:ln>
                          <a:solidFill>
                            <a:srgbClr val="002776"/>
                          </a:solidFill>
                          <a:effectLst/>
                          <a:latin typeface="+mn-lt"/>
                          <a:ea typeface="+mn-ea"/>
                          <a:cs typeface="+mn-cs"/>
                        </a:rPr>
                        <a:t>Exposure Documents</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695950" marR="0" lvl="1" indent="-285750" algn="l" defTabSz="820400" rtl="0" eaLnBrk="1" fontAlgn="auto" latinLnBrk="0" hangingPunct="1">
                        <a:lnSpc>
                          <a:spcPct val="100000"/>
                        </a:lnSpc>
                        <a:spcBef>
                          <a:spcPts val="300"/>
                        </a:spcBef>
                        <a:spcAft>
                          <a:spcPts val="300"/>
                        </a:spcAft>
                        <a:buClrTx/>
                        <a:buSzTx/>
                        <a:buFont typeface="Arial" panose="020B0604020202020204" pitchFamily="34" charset="0"/>
                        <a:buChar char="•"/>
                        <a:tabLst/>
                        <a:defRPr/>
                      </a:pPr>
                      <a:r>
                        <a:rPr kumimoji="0" lang="en-US" sz="1800" u="none" strike="noStrike" kern="1200" cap="none" normalizeH="0" baseline="0" dirty="0" smtClean="0">
                          <a:ln>
                            <a:noFill/>
                          </a:ln>
                          <a:solidFill>
                            <a:srgbClr val="002776"/>
                          </a:solidFill>
                          <a:effectLst/>
                          <a:latin typeface="+mn-lt"/>
                          <a:ea typeface="+mn-ea"/>
                          <a:cs typeface="+mn-cs"/>
                        </a:rPr>
                        <a:t>Other Current Projects</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r h="365760">
                <a:tc>
                  <a:txBody>
                    <a:bodyPr/>
                    <a:lstStyle/>
                    <a:p>
                      <a:pPr marL="0" marR="0">
                        <a:spcBef>
                          <a:spcPts val="300"/>
                        </a:spcBef>
                        <a:spcAft>
                          <a:spcPts val="300"/>
                        </a:spcAft>
                      </a:pPr>
                      <a:r>
                        <a:rPr kumimoji="0" lang="en-US" sz="1800" u="none" strike="noStrike" kern="1200" cap="none" normalizeH="0" baseline="0" dirty="0" smtClean="0">
                          <a:ln>
                            <a:noFill/>
                          </a:ln>
                          <a:solidFill>
                            <a:srgbClr val="002776"/>
                          </a:solidFill>
                          <a:effectLst/>
                          <a:latin typeface="+mn-lt"/>
                          <a:ea typeface="+mn-ea"/>
                          <a:cs typeface="+mn-cs"/>
                        </a:rPr>
                        <a:t>Questions</a:t>
                      </a:r>
                    </a:p>
                  </a:txBody>
                  <a:tcPr marL="68580" marR="68580" marT="0" marB="0" anchor="ctr">
                    <a:lnL w="12700" cmpd="sng">
                      <a:noFill/>
                    </a:lnL>
                    <a:lnR w="12700" cmpd="sng">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ustDataLst>
      <p:tags r:id="rId1"/>
    </p:custDataLst>
    <p:extLst>
      <p:ext uri="{BB962C8B-B14F-4D97-AF65-F5344CB8AC3E}">
        <p14:creationId xmlns:p14="http://schemas.microsoft.com/office/powerpoint/2010/main" val="253262878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Applied to plans administered through trusts or equivalent arrangements:</a:t>
            </a:r>
          </a:p>
          <a:p>
            <a:pPr marL="342900" indent="-342900">
              <a:buFont typeface="Arial" panose="020B0604020202020204" pitchFamily="34" charset="0"/>
              <a:buChar char="•"/>
            </a:pPr>
            <a:r>
              <a:rPr lang="en-US" sz="2400" dirty="0"/>
              <a:t>Employer/nonemployer contributions to the plan and earnings on those contributions are irrevocable</a:t>
            </a:r>
          </a:p>
          <a:p>
            <a:pPr marL="342900" indent="-342900">
              <a:buFont typeface="Arial" panose="020B0604020202020204" pitchFamily="34" charset="0"/>
              <a:buChar char="•"/>
            </a:pPr>
            <a:r>
              <a:rPr lang="en-US" sz="2400" dirty="0"/>
              <a:t>Plan assets are dedicated to providing pensions</a:t>
            </a:r>
          </a:p>
          <a:p>
            <a:pPr marL="342900" indent="-342900">
              <a:buFont typeface="Arial" panose="020B0604020202020204" pitchFamily="34" charset="0"/>
              <a:buChar char="•"/>
            </a:pPr>
            <a:r>
              <a:rPr lang="en-US" sz="2400" dirty="0"/>
              <a:t>Plan assets are legally protected from creditors</a:t>
            </a:r>
          </a:p>
          <a:p>
            <a:r>
              <a:rPr lang="en-US" sz="2400" dirty="0"/>
              <a:t>Does NOT apply to OPEB</a:t>
            </a:r>
          </a:p>
          <a:p>
            <a:r>
              <a:rPr lang="en-US" sz="2400" dirty="0"/>
              <a:t>Applied to employers and nonemployer contributing entities that have a legal obligation to make contributions directly to the plan</a:t>
            </a:r>
          </a:p>
          <a:p>
            <a:pPr marL="342900" indent="-342900">
              <a:buFont typeface="Arial" panose="020B0604020202020204" pitchFamily="34" charset="0"/>
              <a:buChar char="•"/>
            </a:pPr>
            <a:r>
              <a:rPr lang="en-US" sz="2400" dirty="0"/>
              <a:t>Special funding situations</a:t>
            </a:r>
          </a:p>
          <a:p>
            <a:pPr marL="342900" indent="-342900">
              <a:buFont typeface="Arial" panose="020B0604020202020204" pitchFamily="34" charset="0"/>
              <a:buChar char="•"/>
            </a:pPr>
            <a:r>
              <a:rPr lang="en-US" sz="2400" dirty="0"/>
              <a:t>Other circumstances</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19</a:t>
            </a:fld>
            <a:endParaRPr lang="en-US" dirty="0"/>
          </a:p>
        </p:txBody>
      </p:sp>
      <p:sp>
        <p:nvSpPr>
          <p:cNvPr id="3" name="Title 2"/>
          <p:cNvSpPr>
            <a:spLocks noGrp="1"/>
          </p:cNvSpPr>
          <p:nvPr>
            <p:ph type="title"/>
          </p:nvPr>
        </p:nvSpPr>
        <p:spPr/>
        <p:txBody>
          <a:bodyPr/>
          <a:lstStyle/>
          <a:p>
            <a:r>
              <a:rPr lang="en-US" dirty="0" smtClean="0"/>
              <a:t>Scope and applicability</a:t>
            </a:r>
            <a:endParaRPr lang="en-US" dirty="0"/>
          </a:p>
        </p:txBody>
      </p:sp>
    </p:spTree>
    <p:extLst>
      <p:ext uri="{BB962C8B-B14F-4D97-AF65-F5344CB8AC3E}">
        <p14:creationId xmlns:p14="http://schemas.microsoft.com/office/powerpoint/2010/main" val="19309222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numCol="2"/>
          <a:lstStyle/>
          <a:p>
            <a:pPr algn="ctr"/>
            <a:r>
              <a:rPr lang="en-US" sz="2400" b="1" dirty="0"/>
              <a:t>Defined </a:t>
            </a:r>
            <a:r>
              <a:rPr lang="en-US" sz="2400" b="1" dirty="0" smtClean="0"/>
              <a:t>Contribution</a:t>
            </a:r>
            <a:endParaRPr lang="en-US" sz="2400" b="1" dirty="0"/>
          </a:p>
          <a:p>
            <a:pPr marL="342900" indent="-342900">
              <a:buFont typeface="Arial" panose="020B0604020202020204" pitchFamily="34" charset="0"/>
              <a:buChar char="•"/>
            </a:pPr>
            <a:r>
              <a:rPr lang="en-US" sz="2400" dirty="0"/>
              <a:t>Individual account for each plan</a:t>
            </a:r>
          </a:p>
          <a:p>
            <a:pPr marL="342900" indent="-342900">
              <a:buFont typeface="Arial" panose="020B0604020202020204" pitchFamily="34" charset="0"/>
              <a:buChar char="•"/>
            </a:pPr>
            <a:r>
              <a:rPr lang="en-US" sz="2400" dirty="0"/>
              <a:t>Define contributions employer is required to make to active employee’s accounts</a:t>
            </a:r>
          </a:p>
          <a:p>
            <a:pPr marL="342900" indent="-342900">
              <a:buFont typeface="Arial" panose="020B0604020202020204" pitchFamily="34" charset="0"/>
              <a:buChar char="•"/>
            </a:pPr>
            <a:r>
              <a:rPr lang="en-US" sz="2400" dirty="0"/>
              <a:t>Pension received by plan member depends only on the contributions, earnings, and effects of forfeitures and administrative costs to the plan member’s account</a:t>
            </a:r>
          </a:p>
          <a:p>
            <a:endParaRPr lang="en-US" sz="2400" dirty="0" smtClean="0"/>
          </a:p>
          <a:p>
            <a:pPr algn="ctr"/>
            <a:r>
              <a:rPr lang="en-US" sz="2400" b="1" dirty="0" smtClean="0"/>
              <a:t>Defined Benefit</a:t>
            </a:r>
            <a:endParaRPr lang="en-US" sz="2400" b="1" dirty="0"/>
          </a:p>
          <a:p>
            <a:pPr marL="342900" indent="-342900">
              <a:buFont typeface="Arial" panose="020B0604020202020204" pitchFamily="34" charset="0"/>
              <a:buChar char="•"/>
            </a:pPr>
            <a:r>
              <a:rPr lang="en-US" sz="2400" dirty="0"/>
              <a:t>Plan assets are available to pay benefits of any plan members</a:t>
            </a:r>
          </a:p>
          <a:p>
            <a:pPr marL="342900" indent="-342900">
              <a:buFont typeface="Arial" panose="020B0604020202020204" pitchFamily="34" charset="0"/>
              <a:buChar char="•"/>
            </a:pPr>
            <a:r>
              <a:rPr lang="en-US" sz="2400" dirty="0"/>
              <a:t>Contributions are made to the plan instead of to an employee’s account</a:t>
            </a:r>
          </a:p>
          <a:p>
            <a:pPr marL="342900" indent="-342900">
              <a:buFont typeface="Arial" panose="020B0604020202020204" pitchFamily="34" charset="0"/>
              <a:buChar char="•"/>
            </a:pPr>
            <a:r>
              <a:rPr lang="en-US" sz="2400" dirty="0"/>
              <a:t>Benefit after separate is defined by benefit terms. May be stated dollar amount or calculated based on other factors (age, years of service, salary)</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20</a:t>
            </a:fld>
            <a:endParaRPr lang="en-US" dirty="0"/>
          </a:p>
        </p:txBody>
      </p:sp>
      <p:sp>
        <p:nvSpPr>
          <p:cNvPr id="3" name="Title 2"/>
          <p:cNvSpPr>
            <a:spLocks noGrp="1"/>
          </p:cNvSpPr>
          <p:nvPr>
            <p:ph type="title"/>
          </p:nvPr>
        </p:nvSpPr>
        <p:spPr/>
        <p:txBody>
          <a:bodyPr/>
          <a:lstStyle/>
          <a:p>
            <a:r>
              <a:rPr lang="en-US" dirty="0" smtClean="0"/>
              <a:t>Type of plan – DC or DB</a:t>
            </a:r>
            <a:endParaRPr lang="en-US" dirty="0"/>
          </a:p>
        </p:txBody>
      </p:sp>
    </p:spTree>
    <p:extLst>
      <p:ext uri="{BB962C8B-B14F-4D97-AF65-F5344CB8AC3E}">
        <p14:creationId xmlns:p14="http://schemas.microsoft.com/office/powerpoint/2010/main" val="3475139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Nonemployer entity is legally responsible for making contributions</a:t>
            </a:r>
          </a:p>
          <a:p>
            <a:r>
              <a:rPr lang="en-US" sz="2400" dirty="0"/>
              <a:t>Contributions are made directly to the pension plan</a:t>
            </a:r>
          </a:p>
          <a:p>
            <a:pPr marL="342900" indent="-342900">
              <a:buFont typeface="Arial" panose="020B0604020202020204" pitchFamily="34" charset="0"/>
              <a:buChar char="•"/>
            </a:pPr>
            <a:r>
              <a:rPr lang="en-US" sz="2400" dirty="0"/>
              <a:t>Contributions are not dependent on one or more events or circumstances unrelated to pensions, OR</a:t>
            </a:r>
          </a:p>
          <a:p>
            <a:pPr marL="342900" indent="-342900">
              <a:buFont typeface="Arial" panose="020B0604020202020204" pitchFamily="34" charset="0"/>
              <a:buChar char="•"/>
            </a:pPr>
            <a:r>
              <a:rPr lang="en-US" sz="2400" dirty="0"/>
              <a:t>Nonemployer is the only entity with legal obligation to make contributions directly to the plan</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21</a:t>
            </a:fld>
            <a:endParaRPr lang="en-US" dirty="0"/>
          </a:p>
        </p:txBody>
      </p:sp>
      <p:sp>
        <p:nvSpPr>
          <p:cNvPr id="3" name="Title 2"/>
          <p:cNvSpPr>
            <a:spLocks noGrp="1"/>
          </p:cNvSpPr>
          <p:nvPr>
            <p:ph type="title"/>
          </p:nvPr>
        </p:nvSpPr>
        <p:spPr/>
        <p:txBody>
          <a:bodyPr/>
          <a:lstStyle/>
          <a:p>
            <a:r>
              <a:rPr lang="en-US" dirty="0" smtClean="0"/>
              <a:t>Type of plan – Special funding situations</a:t>
            </a:r>
            <a:endParaRPr lang="en-US" dirty="0"/>
          </a:p>
        </p:txBody>
      </p:sp>
    </p:spTree>
    <p:extLst>
      <p:ext uri="{BB962C8B-B14F-4D97-AF65-F5344CB8AC3E}">
        <p14:creationId xmlns:p14="http://schemas.microsoft.com/office/powerpoint/2010/main" val="1727937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Single-employer</a:t>
            </a:r>
          </a:p>
          <a:p>
            <a:pPr marL="342900" indent="-342900">
              <a:buFont typeface="Arial" panose="020B0604020202020204" pitchFamily="34" charset="0"/>
              <a:buChar char="•"/>
            </a:pPr>
            <a:r>
              <a:rPr lang="en-US" sz="2400" dirty="0"/>
              <a:t>Pension are provided to employees of one employer (primary government and component units)</a:t>
            </a:r>
          </a:p>
          <a:p>
            <a:r>
              <a:rPr lang="en-US" sz="2400" dirty="0"/>
              <a:t>Multiple-employer</a:t>
            </a:r>
          </a:p>
          <a:p>
            <a:pPr marL="342900" indent="-342900">
              <a:buFont typeface="Arial" panose="020B0604020202020204" pitchFamily="34" charset="0"/>
              <a:buChar char="•"/>
            </a:pPr>
            <a:r>
              <a:rPr lang="en-US" sz="2400" dirty="0"/>
              <a:t>Provide pensions to employees of more than one employer</a:t>
            </a:r>
          </a:p>
          <a:p>
            <a:pPr marL="342900" indent="-342900">
              <a:buFont typeface="Arial" panose="020B0604020202020204" pitchFamily="34" charset="0"/>
              <a:buChar char="•"/>
            </a:pPr>
            <a:r>
              <a:rPr lang="en-US" sz="2400" dirty="0"/>
              <a:t>Could be agent or cost-sharing</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22</a:t>
            </a:fld>
            <a:endParaRPr lang="en-US" dirty="0"/>
          </a:p>
        </p:txBody>
      </p:sp>
      <p:sp>
        <p:nvSpPr>
          <p:cNvPr id="3" name="Title 2"/>
          <p:cNvSpPr>
            <a:spLocks noGrp="1"/>
          </p:cNvSpPr>
          <p:nvPr>
            <p:ph type="title"/>
          </p:nvPr>
        </p:nvSpPr>
        <p:spPr/>
        <p:txBody>
          <a:bodyPr/>
          <a:lstStyle/>
          <a:p>
            <a:r>
              <a:rPr lang="en-US" dirty="0" smtClean="0"/>
              <a:t>Type of plan – Multiple- or single-employer</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913" y="3823789"/>
            <a:ext cx="8510587" cy="242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10366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Two potential liabilities</a:t>
            </a:r>
          </a:p>
          <a:p>
            <a:pPr marL="342900" indent="-342900">
              <a:buFont typeface="Arial" panose="020B0604020202020204" pitchFamily="34" charset="0"/>
              <a:buChar char="•"/>
            </a:pPr>
            <a:r>
              <a:rPr lang="en-US" sz="2400" dirty="0"/>
              <a:t>Liability to the pension plan (payables)</a:t>
            </a:r>
          </a:p>
          <a:p>
            <a:pPr marL="525211" lvl="1" indent="-342900">
              <a:buFont typeface="Arial" panose="020B0604020202020204" pitchFamily="34" charset="0"/>
              <a:buChar char="•"/>
            </a:pPr>
            <a:r>
              <a:rPr lang="en-US" sz="2400" dirty="0"/>
              <a:t>Short-term amounts (contributions payable at year-end)</a:t>
            </a:r>
          </a:p>
          <a:p>
            <a:pPr marL="525211" lvl="1" indent="-342900">
              <a:buFont typeface="Arial" panose="020B0604020202020204" pitchFamily="34" charset="0"/>
              <a:buChar char="•"/>
            </a:pPr>
            <a:r>
              <a:rPr lang="en-US" sz="2400" dirty="0"/>
              <a:t>Long-term amounts</a:t>
            </a:r>
          </a:p>
          <a:p>
            <a:pPr marL="708660" lvl="2" indent="-342900">
              <a:buFont typeface="Arial" panose="020B0604020202020204" pitchFamily="34" charset="0"/>
              <a:buChar char="•"/>
            </a:pPr>
            <a:r>
              <a:rPr lang="en-US" sz="2200" dirty="0"/>
              <a:t>Example—installment contract for individual past service liability upon joining a cost-sharing plan</a:t>
            </a:r>
          </a:p>
          <a:p>
            <a:pPr marL="708660" lvl="2" indent="-342900">
              <a:buFont typeface="Arial" panose="020B0604020202020204" pitchFamily="34" charset="0"/>
              <a:buChar char="•"/>
            </a:pPr>
            <a:r>
              <a:rPr lang="en-US" sz="2200" dirty="0"/>
              <a:t>Formerly referred to as “pension-related debt”</a:t>
            </a:r>
          </a:p>
          <a:p>
            <a:pPr marL="342900" indent="-342900">
              <a:buFont typeface="Arial" panose="020B0604020202020204" pitchFamily="34" charset="0"/>
              <a:buChar char="•"/>
            </a:pPr>
            <a:r>
              <a:rPr lang="en-US" sz="2400" dirty="0"/>
              <a:t>Liability to employees for pensions</a:t>
            </a:r>
          </a:p>
          <a:p>
            <a:pPr marL="525211" lvl="1" indent="-342900">
              <a:buFont typeface="Arial" panose="020B0604020202020204" pitchFamily="34" charset="0"/>
              <a:buChar char="•"/>
            </a:pPr>
            <a:r>
              <a:rPr lang="en-US" sz="2400" dirty="0"/>
              <a:t>“Net pension liability” (NPL)</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23</a:t>
            </a:fld>
            <a:endParaRPr lang="en-US" dirty="0"/>
          </a:p>
        </p:txBody>
      </p:sp>
      <p:sp>
        <p:nvSpPr>
          <p:cNvPr id="3" name="Title 2"/>
          <p:cNvSpPr>
            <a:spLocks noGrp="1"/>
          </p:cNvSpPr>
          <p:nvPr>
            <p:ph type="title"/>
          </p:nvPr>
        </p:nvSpPr>
        <p:spPr/>
        <p:txBody>
          <a:bodyPr/>
          <a:lstStyle/>
          <a:p>
            <a:r>
              <a:rPr lang="en-US" dirty="0" smtClean="0"/>
              <a:t>Employer net pension liability</a:t>
            </a:r>
            <a:endParaRPr lang="en-US" dirty="0"/>
          </a:p>
        </p:txBody>
      </p:sp>
    </p:spTree>
    <p:extLst>
      <p:ext uri="{BB962C8B-B14F-4D97-AF65-F5344CB8AC3E}">
        <p14:creationId xmlns:p14="http://schemas.microsoft.com/office/powerpoint/2010/main" val="76381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Measurement of the net pension liability (NPL)</a:t>
            </a:r>
          </a:p>
          <a:p>
            <a:endParaRPr lang="en-US" sz="2400" dirty="0" smtClean="0"/>
          </a:p>
          <a:p>
            <a:endParaRPr lang="en-US" sz="2400" dirty="0"/>
          </a:p>
          <a:p>
            <a:endParaRPr lang="en-US" sz="2400" dirty="0" smtClean="0"/>
          </a:p>
          <a:p>
            <a:endParaRPr lang="en-US" sz="2400" dirty="0" smtClean="0"/>
          </a:p>
          <a:p>
            <a:endParaRPr lang="en-US" sz="2400" dirty="0"/>
          </a:p>
          <a:p>
            <a:r>
              <a:rPr lang="en-US" sz="2400" dirty="0" smtClean="0"/>
              <a:t>TPL—Actuarial present value of projected benefit payments attributed to past periods</a:t>
            </a:r>
          </a:p>
          <a:p>
            <a:pPr marL="342900" indent="-342900">
              <a:buFont typeface="Arial" panose="020B0604020202020204" pitchFamily="34" charset="0"/>
              <a:buChar char="•"/>
            </a:pPr>
            <a:r>
              <a:rPr lang="en-US" sz="2400" dirty="0"/>
              <a:t>Determined by valuation no more than 30 months and 1 day earlier than employer’s fiscal year-end</a:t>
            </a:r>
          </a:p>
          <a:p>
            <a:r>
              <a:rPr lang="en-US" sz="2400" dirty="0" smtClean="0"/>
              <a:t>Fiduciary </a:t>
            </a:r>
            <a:r>
              <a:rPr lang="en-US" sz="2400" dirty="0"/>
              <a:t>net position—Bottom line of plan’s financial </a:t>
            </a:r>
            <a:r>
              <a:rPr lang="en-US" sz="2400" dirty="0" smtClean="0"/>
              <a:t>statements</a:t>
            </a:r>
            <a:endParaRPr lang="en-US" sz="2400" dirty="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24</a:t>
            </a:fld>
            <a:endParaRPr lang="en-US" dirty="0"/>
          </a:p>
        </p:txBody>
      </p:sp>
      <p:sp>
        <p:nvSpPr>
          <p:cNvPr id="3" name="Title 2"/>
          <p:cNvSpPr>
            <a:spLocks noGrp="1"/>
          </p:cNvSpPr>
          <p:nvPr>
            <p:ph type="title"/>
          </p:nvPr>
        </p:nvSpPr>
        <p:spPr/>
        <p:txBody>
          <a:bodyPr/>
          <a:lstStyle/>
          <a:p>
            <a:r>
              <a:rPr lang="en-US" dirty="0" smtClean="0"/>
              <a:t>Employer net pension liability (continued)</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949" y="1732084"/>
            <a:ext cx="6200103" cy="2011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12050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4967" y="1225551"/>
            <a:ext cx="8422522" cy="5219474"/>
          </a:xfrm>
        </p:spPr>
        <p:txBody>
          <a:bodyPr numCol="2"/>
          <a:lstStyle/>
          <a:p>
            <a:r>
              <a:rPr lang="en-US" sz="2200" dirty="0" smtClean="0"/>
              <a:t>GASB 25/27</a:t>
            </a:r>
          </a:p>
          <a:p>
            <a:pPr marL="342900" indent="-342900">
              <a:buFont typeface="Arial" panose="020B0604020202020204" pitchFamily="34" charset="0"/>
              <a:buChar char="•"/>
            </a:pPr>
            <a:r>
              <a:rPr lang="en-US" sz="2200" dirty="0" smtClean="0"/>
              <a:t>Several different actuarial cost methods</a:t>
            </a:r>
          </a:p>
          <a:p>
            <a:pPr marL="342900" indent="-342900">
              <a:buFont typeface="Arial" panose="020B0604020202020204" pitchFamily="34" charset="0"/>
              <a:buChar char="•"/>
            </a:pPr>
            <a:r>
              <a:rPr lang="en-US" sz="2200" dirty="0" smtClean="0"/>
              <a:t>Actuarial valuation of investments used to determine employer’s ARC</a:t>
            </a:r>
          </a:p>
          <a:p>
            <a:pPr marL="342900" indent="-342900">
              <a:buFont typeface="Arial" panose="020B0604020202020204" pitchFamily="34" charset="0"/>
              <a:buChar char="•"/>
            </a:pPr>
            <a:r>
              <a:rPr lang="en-US" sz="2200" dirty="0" smtClean="0"/>
              <a:t>Projected benefits only include plan or contractually agreed to benefits</a:t>
            </a:r>
          </a:p>
          <a:p>
            <a:pPr marL="342900" indent="-342900">
              <a:buFont typeface="Arial" panose="020B0604020202020204" pitchFamily="34" charset="0"/>
              <a:buChar char="•"/>
            </a:pPr>
            <a:r>
              <a:rPr lang="en-US" sz="2200" dirty="0" smtClean="0"/>
              <a:t>Discount rate based on investment return assumption</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a:p>
          <a:p>
            <a:pPr marL="342900" indent="-342900">
              <a:buFont typeface="Arial" panose="020B0604020202020204" pitchFamily="34" charset="0"/>
              <a:buChar char="•"/>
            </a:pPr>
            <a:endParaRPr lang="en-US" sz="2200" dirty="0"/>
          </a:p>
          <a:p>
            <a:r>
              <a:rPr lang="en-US" sz="2200" dirty="0" smtClean="0"/>
              <a:t>GASB 68</a:t>
            </a:r>
          </a:p>
          <a:p>
            <a:pPr marL="342900" indent="-342900">
              <a:buFont typeface="Arial" panose="020B0604020202020204" pitchFamily="34" charset="0"/>
              <a:buChar char="•"/>
            </a:pPr>
            <a:r>
              <a:rPr lang="en-US" sz="2200" dirty="0" smtClean="0"/>
              <a:t>Only entry age actuarial cost method</a:t>
            </a:r>
          </a:p>
          <a:p>
            <a:pPr marL="342900" indent="-342900">
              <a:buFont typeface="Arial" panose="020B0604020202020204" pitchFamily="34" charset="0"/>
              <a:buChar char="•"/>
            </a:pPr>
            <a:r>
              <a:rPr lang="en-US" sz="2200" dirty="0" smtClean="0"/>
              <a:t>Fair value of investments used to determine employer’s NPL</a:t>
            </a:r>
          </a:p>
          <a:p>
            <a:pPr marL="342900" indent="-342900">
              <a:buFont typeface="Arial" panose="020B0604020202020204" pitchFamily="34" charset="0"/>
              <a:buChar char="•"/>
            </a:pPr>
            <a:r>
              <a:rPr lang="en-US" sz="2200" dirty="0" smtClean="0"/>
              <a:t>Projected benefits also include ad hoc benefits if substantively automatic</a:t>
            </a:r>
          </a:p>
          <a:p>
            <a:pPr marL="342900" indent="-342900">
              <a:buFont typeface="Arial" panose="020B0604020202020204" pitchFamily="34" charset="0"/>
              <a:buChar char="•"/>
            </a:pPr>
            <a:r>
              <a:rPr lang="en-US" sz="2200" dirty="0" smtClean="0"/>
              <a:t>Discount rate based on long-term expected rate of return only for period that plan’s net position is projected to be sufficient to make benefit payments</a:t>
            </a:r>
            <a:endParaRPr lang="en-US" sz="2200" dirty="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25</a:t>
            </a:fld>
            <a:endParaRPr lang="en-US" dirty="0"/>
          </a:p>
        </p:txBody>
      </p:sp>
      <p:sp>
        <p:nvSpPr>
          <p:cNvPr id="3" name="Title 2"/>
          <p:cNvSpPr>
            <a:spLocks noGrp="1"/>
          </p:cNvSpPr>
          <p:nvPr>
            <p:ph type="title"/>
          </p:nvPr>
        </p:nvSpPr>
        <p:spPr/>
        <p:txBody>
          <a:bodyPr/>
          <a:lstStyle/>
          <a:p>
            <a:r>
              <a:rPr lang="en-US" dirty="0" smtClean="0"/>
              <a:t>Key Differences in Measurement of TPL </a:t>
            </a:r>
            <a:endParaRPr lang="en-US" dirty="0"/>
          </a:p>
        </p:txBody>
      </p:sp>
    </p:spTree>
    <p:extLst>
      <p:ext uri="{BB962C8B-B14F-4D97-AF65-F5344CB8AC3E}">
        <p14:creationId xmlns:p14="http://schemas.microsoft.com/office/powerpoint/2010/main" val="6018908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Single or agent employers without a special funding situation recognize a liability equal to the net pension liability</a:t>
            </a:r>
          </a:p>
          <a:p>
            <a:r>
              <a:rPr lang="en-US" sz="2400" dirty="0"/>
              <a:t>Single or agent plans with special funding situations and cost-sharing plans recognize proportionate share of the collective net pension liability</a:t>
            </a:r>
          </a:p>
          <a:p>
            <a:pPr marL="342900" indent="-342900">
              <a:buFont typeface="Arial" panose="020B0604020202020204" pitchFamily="34" charset="0"/>
              <a:buChar char="•"/>
            </a:pPr>
            <a:r>
              <a:rPr lang="en-US" sz="2400" dirty="0"/>
              <a:t>Proportionate share is determined by comparing employer’s projected long-term contribution effort to the collective projected long-term contribution effort</a:t>
            </a:r>
          </a:p>
          <a:p>
            <a:pPr marL="342900" indent="-342900">
              <a:buFont typeface="Arial" panose="020B0604020202020204" pitchFamily="34" charset="0"/>
              <a:buChar char="•"/>
            </a:pPr>
            <a:r>
              <a:rPr lang="en-US" sz="2400" dirty="0"/>
              <a:t>Can also used an actuarially determine proportion</a:t>
            </a:r>
          </a:p>
          <a:p>
            <a:pPr marL="342900" indent="-342900">
              <a:buFont typeface="Arial" panose="020B0604020202020204" pitchFamily="34" charset="0"/>
              <a:buChar char="•"/>
            </a:pPr>
            <a:r>
              <a:rPr lang="en-US" sz="2400" dirty="0"/>
              <a:t>Also recognize proportionate share of pension expense, deferred inflows of resources, and deferred outflows of resources </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26</a:t>
            </a:fld>
            <a:endParaRPr lang="en-US" dirty="0"/>
          </a:p>
        </p:txBody>
      </p:sp>
      <p:sp>
        <p:nvSpPr>
          <p:cNvPr id="3" name="Title 2"/>
          <p:cNvSpPr>
            <a:spLocks noGrp="1"/>
          </p:cNvSpPr>
          <p:nvPr>
            <p:ph type="title"/>
          </p:nvPr>
        </p:nvSpPr>
        <p:spPr/>
        <p:txBody>
          <a:bodyPr/>
          <a:lstStyle/>
          <a:p>
            <a:r>
              <a:rPr lang="en-US" dirty="0" smtClean="0"/>
              <a:t>Employer net pension liability (continued)</a:t>
            </a:r>
            <a:endParaRPr lang="en-US" dirty="0"/>
          </a:p>
        </p:txBody>
      </p:sp>
    </p:spTree>
    <p:extLst>
      <p:ext uri="{BB962C8B-B14F-4D97-AF65-F5344CB8AC3E}">
        <p14:creationId xmlns:p14="http://schemas.microsoft.com/office/powerpoint/2010/main" val="17563456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Potentially three different dates:</a:t>
            </a:r>
          </a:p>
          <a:p>
            <a:pPr marL="342900" indent="-342900">
              <a:buFont typeface="Arial" panose="020B0604020202020204" pitchFamily="34" charset="0"/>
              <a:buChar char="•"/>
            </a:pPr>
            <a:r>
              <a:rPr lang="en-US" sz="2400" dirty="0"/>
              <a:t>Fiscal year end (FYE)</a:t>
            </a:r>
          </a:p>
          <a:p>
            <a:pPr marL="342900" indent="-342900">
              <a:buFont typeface="Arial" panose="020B0604020202020204" pitchFamily="34" charset="0"/>
              <a:buChar char="•"/>
            </a:pPr>
            <a:r>
              <a:rPr lang="en-US" sz="2400" dirty="0"/>
              <a:t>Measurement date of NPL</a:t>
            </a:r>
          </a:p>
          <a:p>
            <a:pPr marL="525211" lvl="1" indent="-342900">
              <a:buFont typeface="Arial" panose="020B0604020202020204" pitchFamily="34" charset="0"/>
              <a:buChar char="•"/>
            </a:pPr>
            <a:r>
              <a:rPr lang="en-US" sz="2400" dirty="0"/>
              <a:t>As of date no earlier than end of prior fiscal year</a:t>
            </a:r>
          </a:p>
          <a:p>
            <a:pPr marL="525211" lvl="1" indent="-342900">
              <a:buFont typeface="Arial" panose="020B0604020202020204" pitchFamily="34" charset="0"/>
              <a:buChar char="•"/>
            </a:pPr>
            <a:r>
              <a:rPr lang="en-US" sz="2400" dirty="0"/>
              <a:t>Both components (TPL and plan net position) as of the same date</a:t>
            </a:r>
          </a:p>
          <a:p>
            <a:pPr marL="342900" indent="-342900">
              <a:buFont typeface="Arial" panose="020B0604020202020204" pitchFamily="34" charset="0"/>
              <a:buChar char="•"/>
            </a:pPr>
            <a:r>
              <a:rPr lang="en-US" sz="2400" dirty="0"/>
              <a:t>Actuarial valuation date of TPL</a:t>
            </a:r>
          </a:p>
          <a:p>
            <a:pPr marL="525211" lvl="1" indent="-342900">
              <a:buFont typeface="Arial" panose="020B0604020202020204" pitchFamily="34" charset="0"/>
              <a:buChar char="•"/>
            </a:pPr>
            <a:r>
              <a:rPr lang="en-US" sz="2400" dirty="0"/>
              <a:t>If not at measurement date, as of date not more than 30 months (+1 day) prior to FYE</a:t>
            </a:r>
          </a:p>
          <a:p>
            <a:pPr marL="525211" lvl="1" indent="-342900">
              <a:buFont typeface="Arial" panose="020B0604020202020204" pitchFamily="34" charset="0"/>
              <a:buChar char="•"/>
            </a:pPr>
            <a:r>
              <a:rPr lang="en-US" sz="2400" dirty="0"/>
              <a:t>Actuarial valuations at least every 2 years (more frequent valuations encouraged)</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27</a:t>
            </a:fld>
            <a:endParaRPr lang="en-US" dirty="0"/>
          </a:p>
        </p:txBody>
      </p:sp>
      <p:sp>
        <p:nvSpPr>
          <p:cNvPr id="3" name="Title 2"/>
          <p:cNvSpPr>
            <a:spLocks noGrp="1"/>
          </p:cNvSpPr>
          <p:nvPr>
            <p:ph type="title"/>
          </p:nvPr>
        </p:nvSpPr>
        <p:spPr/>
        <p:txBody>
          <a:bodyPr/>
          <a:lstStyle/>
          <a:p>
            <a:r>
              <a:rPr lang="en-US" dirty="0" smtClean="0"/>
              <a:t>Timing of measurement of NPL</a:t>
            </a:r>
            <a:endParaRPr lang="en-US" dirty="0"/>
          </a:p>
        </p:txBody>
      </p:sp>
    </p:spTree>
    <p:extLst>
      <p:ext uri="{BB962C8B-B14F-4D97-AF65-F5344CB8AC3E}">
        <p14:creationId xmlns:p14="http://schemas.microsoft.com/office/powerpoint/2010/main" val="30782596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Include in pension expense immediately</a:t>
            </a:r>
          </a:p>
          <a:p>
            <a:pPr marL="342900" indent="-342900">
              <a:buFont typeface="Arial" panose="020B0604020202020204" pitchFamily="34" charset="0"/>
              <a:buChar char="•"/>
            </a:pPr>
            <a:r>
              <a:rPr lang="en-US" sz="2400" dirty="0"/>
              <a:t>Changes in total pension liability resulting from current-period service cost and interest on total pension liability</a:t>
            </a:r>
          </a:p>
          <a:p>
            <a:pPr marL="342900" indent="-342900">
              <a:buFont typeface="Arial" panose="020B0604020202020204" pitchFamily="34" charset="0"/>
              <a:buChar char="•"/>
            </a:pPr>
            <a:r>
              <a:rPr lang="en-US" sz="2400" dirty="0"/>
              <a:t>Changes in benefit terms</a:t>
            </a:r>
          </a:p>
          <a:p>
            <a:pPr marL="342900" indent="-342900">
              <a:buFont typeface="Arial" panose="020B0604020202020204" pitchFamily="34" charset="0"/>
              <a:buChar char="•"/>
            </a:pPr>
            <a:r>
              <a:rPr lang="en-US" sz="2400" dirty="0"/>
              <a:t>Changes in projected earnings on plan’s investments</a:t>
            </a:r>
          </a:p>
          <a:p>
            <a:r>
              <a:rPr lang="en-US" sz="2400" dirty="0"/>
              <a:t>Defer recognition over a closed period based on service lives of all active and inactive employees</a:t>
            </a:r>
          </a:p>
          <a:p>
            <a:pPr marL="342900" indent="-342900">
              <a:buFont typeface="Arial" panose="020B0604020202020204" pitchFamily="34" charset="0"/>
              <a:buChar char="•"/>
            </a:pPr>
            <a:r>
              <a:rPr lang="en-US" sz="2400" dirty="0"/>
              <a:t>Changes of economic and demographic assumptions</a:t>
            </a:r>
          </a:p>
          <a:p>
            <a:pPr marL="342900" indent="-342900">
              <a:buFont typeface="Arial" panose="020B0604020202020204" pitchFamily="34" charset="0"/>
              <a:buChar char="•"/>
            </a:pPr>
            <a:r>
              <a:rPr lang="en-US" sz="2400" dirty="0"/>
              <a:t>Differences between actual and expected experience</a:t>
            </a:r>
          </a:p>
          <a:p>
            <a:pPr marL="342900" indent="-342900">
              <a:buFont typeface="Arial" panose="020B0604020202020204" pitchFamily="34" charset="0"/>
              <a:buChar char="•"/>
            </a:pPr>
            <a:r>
              <a:rPr lang="en-US" sz="2400" dirty="0"/>
              <a:t>Change in employer’s proportionate share of the collective net pension liability</a:t>
            </a:r>
          </a:p>
          <a:p>
            <a:pPr marL="342900" indent="-342900">
              <a:buFont typeface="Arial" panose="020B0604020202020204" pitchFamily="34" charset="0"/>
              <a:buChar char="•"/>
            </a:pPr>
            <a:r>
              <a:rPr lang="en-US" sz="2400" dirty="0"/>
              <a:t>Difference between employer’s contributions and proportionate share of total contributions</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28</a:t>
            </a:fld>
            <a:endParaRPr lang="en-US" dirty="0"/>
          </a:p>
        </p:txBody>
      </p:sp>
      <p:sp>
        <p:nvSpPr>
          <p:cNvPr id="3" name="Title 2"/>
          <p:cNvSpPr>
            <a:spLocks noGrp="1"/>
          </p:cNvSpPr>
          <p:nvPr>
            <p:ph type="title"/>
          </p:nvPr>
        </p:nvSpPr>
        <p:spPr/>
        <p:txBody>
          <a:bodyPr/>
          <a:lstStyle/>
          <a:p>
            <a:r>
              <a:rPr lang="en-US" dirty="0" smtClean="0"/>
              <a:t>Changes in NPL</a:t>
            </a:r>
            <a:endParaRPr lang="en-US" dirty="0"/>
          </a:p>
        </p:txBody>
      </p:sp>
    </p:spTree>
    <p:extLst>
      <p:ext uri="{BB962C8B-B14F-4D97-AF65-F5344CB8AC3E}">
        <p14:creationId xmlns:p14="http://schemas.microsoft.com/office/powerpoint/2010/main" val="1289286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820" y="2670657"/>
            <a:ext cx="7754995" cy="1128762"/>
          </a:xfrm>
        </p:spPr>
        <p:txBody>
          <a:bodyPr/>
          <a:lstStyle/>
          <a:p>
            <a:r>
              <a:rPr lang="en-US" dirty="0" smtClean="0"/>
              <a:t>Upcoming GASB Statements</a:t>
            </a:r>
            <a:endParaRPr lang="en-US" dirty="0"/>
          </a:p>
        </p:txBody>
      </p:sp>
    </p:spTree>
    <p:extLst>
      <p:ext uri="{BB962C8B-B14F-4D97-AF65-F5344CB8AC3E}">
        <p14:creationId xmlns:p14="http://schemas.microsoft.com/office/powerpoint/2010/main" val="17838581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Defer recognition over a five-year closed period</a:t>
            </a:r>
          </a:p>
          <a:p>
            <a:pPr marL="342900" indent="-342900">
              <a:buFont typeface="Arial" panose="020B0604020202020204" pitchFamily="34" charset="0"/>
              <a:buChar char="•"/>
            </a:pPr>
            <a:r>
              <a:rPr lang="en-US" sz="2400" dirty="0"/>
              <a:t>Difference between projected earnings on plan investments and actual experience</a:t>
            </a:r>
          </a:p>
          <a:p>
            <a:r>
              <a:rPr lang="en-US" sz="2400" dirty="0"/>
              <a:t>Defer recognition for one year only</a:t>
            </a:r>
          </a:p>
          <a:p>
            <a:pPr marL="342900" indent="-342900">
              <a:buFont typeface="Arial" panose="020B0604020202020204" pitchFamily="34" charset="0"/>
              <a:buChar char="•"/>
            </a:pPr>
            <a:r>
              <a:rPr lang="en-US" sz="2400" dirty="0"/>
              <a:t>Contributions made subsequent to the measurement date of the net pension liability, but before the end of the reporting period</a:t>
            </a:r>
          </a:p>
          <a:p>
            <a:r>
              <a:rPr lang="en-US" sz="2400" dirty="0"/>
              <a:t>Contributions to the plan from the employer should not be recognized in pension expense</a:t>
            </a:r>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29</a:t>
            </a:fld>
            <a:endParaRPr lang="en-US" dirty="0"/>
          </a:p>
        </p:txBody>
      </p:sp>
      <p:sp>
        <p:nvSpPr>
          <p:cNvPr id="3" name="Title 2"/>
          <p:cNvSpPr>
            <a:spLocks noGrp="1"/>
          </p:cNvSpPr>
          <p:nvPr>
            <p:ph type="title"/>
          </p:nvPr>
        </p:nvSpPr>
        <p:spPr/>
        <p:txBody>
          <a:bodyPr/>
          <a:lstStyle/>
          <a:p>
            <a:r>
              <a:rPr lang="en-US" dirty="0" smtClean="0"/>
              <a:t>Changes in NPL (continued)</a:t>
            </a:r>
            <a:endParaRPr lang="en-US" dirty="0"/>
          </a:p>
        </p:txBody>
      </p:sp>
    </p:spTree>
    <p:extLst>
      <p:ext uri="{BB962C8B-B14F-4D97-AF65-F5344CB8AC3E}">
        <p14:creationId xmlns:p14="http://schemas.microsoft.com/office/powerpoint/2010/main" val="19220849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Original pronouncements are available at </a:t>
            </a:r>
            <a:r>
              <a:rPr lang="en-US" sz="2400" dirty="0" smtClean="0">
                <a:hlinkClick r:id="rId3"/>
              </a:rPr>
              <a:t>www.gasb.org</a:t>
            </a:r>
            <a:endParaRPr lang="en-US" sz="2400" dirty="0" smtClean="0"/>
          </a:p>
          <a:p>
            <a:r>
              <a:rPr lang="en-US" sz="2400" dirty="0" smtClean="0"/>
              <a:t>GARS Online (gars.gasb.org) provides access to GASB Codification, original pronouncements, and implementation guides</a:t>
            </a:r>
          </a:p>
          <a:p>
            <a:r>
              <a:rPr lang="en-US" sz="2400" dirty="0" smtClean="0"/>
              <a:t>GASB Video &amp; Podcasts</a:t>
            </a:r>
          </a:p>
          <a:p>
            <a:pPr marL="342900" indent="-342900">
              <a:buFont typeface="Arial" panose="020B0604020202020204" pitchFamily="34" charset="0"/>
              <a:buChar char="•"/>
            </a:pPr>
            <a:r>
              <a:rPr lang="en-US" sz="2400" dirty="0" smtClean="0"/>
              <a:t>December 2012 – Various podcasts on recognition, measurement, and disclosures related to pensions</a:t>
            </a:r>
          </a:p>
          <a:p>
            <a:pPr marL="342900" indent="-342900">
              <a:buFont typeface="Arial" panose="020B0604020202020204" pitchFamily="34" charset="0"/>
              <a:buChar char="•"/>
            </a:pPr>
            <a:r>
              <a:rPr lang="en-US" sz="2400" dirty="0" smtClean="0"/>
              <a:t>December 2013 – Implementation Guides</a:t>
            </a:r>
          </a:p>
          <a:p>
            <a:r>
              <a:rPr lang="en-US" sz="2400" dirty="0" smtClean="0"/>
              <a:t>Implementation Guide for Statement 68</a:t>
            </a:r>
            <a:endParaRPr lang="en-US" sz="2400" dirty="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30</a:t>
            </a:fld>
            <a:endParaRPr lang="en-US" dirty="0"/>
          </a:p>
        </p:txBody>
      </p:sp>
      <p:sp>
        <p:nvSpPr>
          <p:cNvPr id="3" name="Title 2"/>
          <p:cNvSpPr>
            <a:spLocks noGrp="1"/>
          </p:cNvSpPr>
          <p:nvPr>
            <p:ph type="title"/>
          </p:nvPr>
        </p:nvSpPr>
        <p:spPr/>
        <p:txBody>
          <a:bodyPr/>
          <a:lstStyle/>
          <a:p>
            <a:r>
              <a:rPr lang="en-US" dirty="0" smtClean="0"/>
              <a:t>GASB Resources</a:t>
            </a:r>
            <a:endParaRPr lang="en-US" dirty="0"/>
          </a:p>
        </p:txBody>
      </p:sp>
    </p:spTree>
    <p:extLst>
      <p:ext uri="{BB962C8B-B14F-4D97-AF65-F5344CB8AC3E}">
        <p14:creationId xmlns:p14="http://schemas.microsoft.com/office/powerpoint/2010/main" val="23448235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GASB Statement No. 69</a:t>
            </a:r>
            <a:endParaRPr lang="en-US" dirty="0"/>
          </a:p>
        </p:txBody>
      </p:sp>
    </p:spTree>
    <p:extLst>
      <p:ext uri="{BB962C8B-B14F-4D97-AF65-F5344CB8AC3E}">
        <p14:creationId xmlns:p14="http://schemas.microsoft.com/office/powerpoint/2010/main" val="28692821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32</a:t>
            </a:fld>
            <a:endParaRPr lang="en-US" dirty="0"/>
          </a:p>
        </p:txBody>
      </p:sp>
      <p:sp>
        <p:nvSpPr>
          <p:cNvPr id="3" name="Title 2"/>
          <p:cNvSpPr>
            <a:spLocks noGrp="1"/>
          </p:cNvSpPr>
          <p:nvPr>
            <p:ph type="title"/>
          </p:nvPr>
        </p:nvSpPr>
        <p:spPr/>
        <p:txBody>
          <a:bodyPr/>
          <a:lstStyle/>
          <a:p>
            <a:r>
              <a:rPr lang="en-US" dirty="0" smtClean="0"/>
              <a:t>Scope</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Combinations in which no consideration is provided</a:t>
            </a:r>
          </a:p>
          <a:p>
            <a:pPr marL="342900" indent="-342900">
              <a:buFont typeface="Arial" panose="020B0604020202020204" pitchFamily="34" charset="0"/>
              <a:buChar char="•"/>
            </a:pPr>
            <a:r>
              <a:rPr lang="en-US" sz="2400" dirty="0"/>
              <a:t>Government mergers</a:t>
            </a:r>
          </a:p>
          <a:p>
            <a:pPr marL="342900" indent="-342900">
              <a:buFont typeface="Arial" panose="020B0604020202020204" pitchFamily="34" charset="0"/>
              <a:buChar char="•"/>
            </a:pPr>
            <a:r>
              <a:rPr lang="en-US" sz="2400" dirty="0"/>
              <a:t>Transfers of </a:t>
            </a:r>
            <a:r>
              <a:rPr lang="en-US" sz="2400" dirty="0" smtClean="0"/>
              <a:t>operations</a:t>
            </a:r>
          </a:p>
          <a:p>
            <a:pPr lvl="1" indent="0">
              <a:buNone/>
            </a:pPr>
            <a:endParaRPr lang="en-US" sz="2400" dirty="0"/>
          </a:p>
          <a:p>
            <a:r>
              <a:rPr lang="en-US" sz="2400" dirty="0"/>
              <a:t>Combinations in which consideration is provided</a:t>
            </a:r>
          </a:p>
          <a:p>
            <a:pPr marL="342900" indent="-342900">
              <a:buFont typeface="Arial" panose="020B0604020202020204" pitchFamily="34" charset="0"/>
              <a:buChar char="•"/>
            </a:pPr>
            <a:r>
              <a:rPr lang="en-US" sz="2400" dirty="0"/>
              <a:t>Government </a:t>
            </a:r>
            <a:r>
              <a:rPr lang="en-US" sz="2400" dirty="0" smtClean="0"/>
              <a:t>acquisitions</a:t>
            </a:r>
          </a:p>
          <a:p>
            <a:pPr lvl="1" indent="0">
              <a:buNone/>
            </a:pPr>
            <a:endParaRPr lang="en-US" sz="2400" dirty="0"/>
          </a:p>
          <a:p>
            <a:r>
              <a:rPr lang="en-US" sz="2400" dirty="0"/>
              <a:t>Disposals of government operations</a:t>
            </a:r>
          </a:p>
          <a:p>
            <a:endParaRPr lang="en-US" sz="2400" dirty="0" smtClean="0"/>
          </a:p>
        </p:txBody>
      </p:sp>
    </p:spTree>
    <p:extLst>
      <p:ext uri="{BB962C8B-B14F-4D97-AF65-F5344CB8AC3E}">
        <p14:creationId xmlns:p14="http://schemas.microsoft.com/office/powerpoint/2010/main" val="22872380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33</a:t>
            </a:fld>
            <a:endParaRPr lang="en-US" dirty="0"/>
          </a:p>
        </p:txBody>
      </p:sp>
      <p:sp>
        <p:nvSpPr>
          <p:cNvPr id="3" name="Title 2"/>
          <p:cNvSpPr>
            <a:spLocks noGrp="1"/>
          </p:cNvSpPr>
          <p:nvPr>
            <p:ph type="title"/>
          </p:nvPr>
        </p:nvSpPr>
        <p:spPr/>
        <p:txBody>
          <a:bodyPr/>
          <a:lstStyle/>
          <a:p>
            <a:r>
              <a:rPr lang="en-US" dirty="0" smtClean="0"/>
              <a:t>Scope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smtClean="0"/>
              <a:t>Service continuation requirements for combinations:</a:t>
            </a:r>
          </a:p>
          <a:p>
            <a:pPr marL="342900" indent="-342900">
              <a:buFont typeface="Arial" panose="020B0604020202020204" pitchFamily="34" charset="0"/>
              <a:buChar char="•"/>
            </a:pPr>
            <a:r>
              <a:rPr lang="en-US" sz="2400" dirty="0"/>
              <a:t>Continuation of substantial portion of services provided or operations</a:t>
            </a:r>
          </a:p>
          <a:p>
            <a:pPr marL="342900" indent="-342900">
              <a:buFont typeface="Arial" panose="020B0604020202020204" pitchFamily="34" charset="0"/>
              <a:buChar char="•"/>
            </a:pPr>
            <a:r>
              <a:rPr lang="en-US" sz="2400" dirty="0"/>
              <a:t>Distinguishes combinations from contributions or purchases of assets and related liabilities</a:t>
            </a:r>
          </a:p>
          <a:p>
            <a:pPr marL="342900" indent="-342900">
              <a:buFont typeface="Arial" panose="020B0604020202020204" pitchFamily="34" charset="0"/>
              <a:buChar char="•"/>
            </a:pPr>
            <a:r>
              <a:rPr lang="en-US" sz="2400" dirty="0"/>
              <a:t>Operations—integrated set of activities conducted and managed for the purpose of providing identifiable services with associated assets and liabilities</a:t>
            </a:r>
          </a:p>
          <a:p>
            <a:pPr marL="342900" indent="-342900">
              <a:buFont typeface="Arial" panose="020B0604020202020204" pitchFamily="34" charset="0"/>
              <a:buChar char="•"/>
            </a:pPr>
            <a:r>
              <a:rPr lang="en-US" sz="2400" dirty="0"/>
              <a:t>Obligation or responsibility to continue to provide services that were provided by the previously separate governments, organizations, or </a:t>
            </a:r>
            <a:r>
              <a:rPr lang="en-US" sz="2400" dirty="0" smtClean="0"/>
              <a:t>operations</a:t>
            </a:r>
            <a:endParaRPr lang="en-US" sz="2400" dirty="0"/>
          </a:p>
        </p:txBody>
      </p:sp>
    </p:spTree>
    <p:extLst>
      <p:ext uri="{BB962C8B-B14F-4D97-AF65-F5344CB8AC3E}">
        <p14:creationId xmlns:p14="http://schemas.microsoft.com/office/powerpoint/2010/main" val="19598856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34</a:t>
            </a:fld>
            <a:endParaRPr lang="en-US" dirty="0"/>
          </a:p>
        </p:txBody>
      </p:sp>
      <p:sp>
        <p:nvSpPr>
          <p:cNvPr id="3" name="Title 2"/>
          <p:cNvSpPr>
            <a:spLocks noGrp="1"/>
          </p:cNvSpPr>
          <p:nvPr>
            <p:ph type="title"/>
          </p:nvPr>
        </p:nvSpPr>
        <p:spPr/>
        <p:txBody>
          <a:bodyPr/>
          <a:lstStyle/>
          <a:p>
            <a:r>
              <a:rPr lang="en-US" dirty="0" smtClean="0"/>
              <a:t>No Consideration</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smtClean="0"/>
              <a:t>Government mergers</a:t>
            </a:r>
          </a:p>
          <a:p>
            <a:pPr marL="342900" indent="-342900">
              <a:buFont typeface="Arial" panose="020B0604020202020204" pitchFamily="34" charset="0"/>
              <a:buChar char="•"/>
            </a:pPr>
            <a:r>
              <a:rPr lang="en-US" sz="2400" dirty="0" smtClean="0"/>
              <a:t>Two or more entities cease to exist and are combined to form one or more new governments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One or more entities ceases to exist and is absorbed into one or more continuing governments</a:t>
            </a:r>
            <a:endParaRPr lang="en-US" sz="2400" dirty="0"/>
          </a:p>
        </p:txBody>
      </p:sp>
      <p:grpSp>
        <p:nvGrpSpPr>
          <p:cNvPr id="5" name="Group 4"/>
          <p:cNvGrpSpPr/>
          <p:nvPr/>
        </p:nvGrpSpPr>
        <p:grpSpPr>
          <a:xfrm>
            <a:off x="3424604" y="2268802"/>
            <a:ext cx="2294792" cy="1670152"/>
            <a:chOff x="1219200" y="2286000"/>
            <a:chExt cx="2057400" cy="1508991"/>
          </a:xfrm>
        </p:grpSpPr>
        <p:sp>
          <p:nvSpPr>
            <p:cNvPr id="6" name="Flowchart: Process 5"/>
            <p:cNvSpPr/>
            <p:nvPr/>
          </p:nvSpPr>
          <p:spPr>
            <a:xfrm>
              <a:off x="1371600" y="2514600"/>
              <a:ext cx="5334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8" name="Flowchart: Process 7"/>
            <p:cNvSpPr/>
            <p:nvPr/>
          </p:nvSpPr>
          <p:spPr>
            <a:xfrm>
              <a:off x="1371600" y="3124200"/>
              <a:ext cx="5334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0" name="Flowchart: Process 9"/>
            <p:cNvSpPr/>
            <p:nvPr/>
          </p:nvSpPr>
          <p:spPr>
            <a:xfrm>
              <a:off x="2590800" y="2759364"/>
              <a:ext cx="6858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New</a:t>
              </a:r>
              <a:endParaRPr lang="en-US" sz="1800" dirty="0"/>
            </a:p>
          </p:txBody>
        </p:sp>
        <p:cxnSp>
          <p:nvCxnSpPr>
            <p:cNvPr id="11" name="Straight Arrow Connector 10"/>
            <p:cNvCxnSpPr>
              <a:stCxn id="6" idx="3"/>
              <a:endCxn id="10" idx="1"/>
            </p:cNvCxnSpPr>
            <p:nvPr/>
          </p:nvCxnSpPr>
          <p:spPr>
            <a:xfrm>
              <a:off x="1905000" y="2743200"/>
              <a:ext cx="685800" cy="2447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 idx="3"/>
              <a:endCxn id="10" idx="1"/>
            </p:cNvCxnSpPr>
            <p:nvPr/>
          </p:nvCxnSpPr>
          <p:spPr>
            <a:xfrm flipV="1">
              <a:off x="1905000" y="2987964"/>
              <a:ext cx="685800" cy="3648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Multiply 12"/>
            <p:cNvSpPr/>
            <p:nvPr/>
          </p:nvSpPr>
          <p:spPr>
            <a:xfrm>
              <a:off x="1219200" y="2286000"/>
              <a:ext cx="838200" cy="884382"/>
            </a:xfrm>
            <a:prstGeom prst="mathMultiply">
              <a:avLst/>
            </a:prstGeom>
            <a:solidFill>
              <a:schemeClr val="accent2">
                <a:lumMod val="20000"/>
                <a:lumOff val="80000"/>
                <a:alpha val="63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ultiply 13"/>
            <p:cNvSpPr/>
            <p:nvPr/>
          </p:nvSpPr>
          <p:spPr>
            <a:xfrm>
              <a:off x="1219200" y="2910609"/>
              <a:ext cx="838200" cy="884382"/>
            </a:xfrm>
            <a:prstGeom prst="mathMultiply">
              <a:avLst/>
            </a:prstGeom>
            <a:solidFill>
              <a:schemeClr val="accent2">
                <a:lumMod val="20000"/>
                <a:lumOff val="80000"/>
                <a:alpha val="63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167397" y="4749514"/>
            <a:ext cx="2809206" cy="884382"/>
            <a:chOff x="4191000" y="2229427"/>
            <a:chExt cx="2809206" cy="884382"/>
          </a:xfrm>
        </p:grpSpPr>
        <p:sp>
          <p:nvSpPr>
            <p:cNvPr id="16" name="Flowchart: Process 15"/>
            <p:cNvSpPr/>
            <p:nvPr/>
          </p:nvSpPr>
          <p:spPr>
            <a:xfrm>
              <a:off x="4343400" y="2443018"/>
              <a:ext cx="5334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17" name="Multiply 16"/>
            <p:cNvSpPr/>
            <p:nvPr/>
          </p:nvSpPr>
          <p:spPr>
            <a:xfrm>
              <a:off x="4191000" y="2229427"/>
              <a:ext cx="838200" cy="884382"/>
            </a:xfrm>
            <a:prstGeom prst="mathMultiply">
              <a:avLst/>
            </a:prstGeom>
            <a:solidFill>
              <a:schemeClr val="accent2">
                <a:lumMod val="20000"/>
                <a:lumOff val="80000"/>
                <a:alpha val="63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Process 17"/>
            <p:cNvSpPr/>
            <p:nvPr/>
          </p:nvSpPr>
          <p:spPr>
            <a:xfrm>
              <a:off x="5486399" y="2443018"/>
              <a:ext cx="1513807"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Continuing</a:t>
              </a:r>
              <a:endParaRPr lang="en-US" sz="1800" dirty="0"/>
            </a:p>
          </p:txBody>
        </p:sp>
        <p:cxnSp>
          <p:nvCxnSpPr>
            <p:cNvPr id="19" name="Straight Arrow Connector 18"/>
            <p:cNvCxnSpPr>
              <a:stCxn id="16" idx="3"/>
              <a:endCxn id="18" idx="1"/>
            </p:cNvCxnSpPr>
            <p:nvPr/>
          </p:nvCxnSpPr>
          <p:spPr>
            <a:xfrm>
              <a:off x="4876800" y="2671618"/>
              <a:ext cx="609599"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5703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animEffect transition="in" filter="fade">
                                      <p:cBhvr>
                                        <p:cTn id="15" dur="500"/>
                                        <p:tgtEl>
                                          <p:spTgt spid="7">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35</a:t>
            </a:fld>
            <a:endParaRPr lang="en-US" dirty="0"/>
          </a:p>
        </p:txBody>
      </p:sp>
      <p:sp>
        <p:nvSpPr>
          <p:cNvPr id="3" name="Title 2"/>
          <p:cNvSpPr>
            <a:spLocks noGrp="1"/>
          </p:cNvSpPr>
          <p:nvPr>
            <p:ph type="title"/>
          </p:nvPr>
        </p:nvSpPr>
        <p:spPr/>
        <p:txBody>
          <a:bodyPr/>
          <a:lstStyle/>
          <a:p>
            <a:r>
              <a:rPr lang="en-US" dirty="0" smtClean="0"/>
              <a:t>No Consideration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smtClean="0"/>
              <a:t>Transfers of operations</a:t>
            </a:r>
          </a:p>
          <a:p>
            <a:pPr marL="342900" indent="-342900">
              <a:buFont typeface="Arial" panose="020B0604020202020204" pitchFamily="34" charset="0"/>
              <a:buChar char="•"/>
            </a:pPr>
            <a:r>
              <a:rPr lang="en-US" sz="2400" dirty="0"/>
              <a:t>A government transfers operations to another existing government (shared services, reorganizations, redistricting, annexations</a:t>
            </a:r>
            <a:r>
              <a:rPr lang="en-US" sz="2400" dirty="0" smtClean="0"/>
              <a:t>)</a:t>
            </a: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 government transfers operations to a new government</a:t>
            </a:r>
          </a:p>
        </p:txBody>
      </p:sp>
      <p:grpSp>
        <p:nvGrpSpPr>
          <p:cNvPr id="2" name="Group 1"/>
          <p:cNvGrpSpPr/>
          <p:nvPr/>
        </p:nvGrpSpPr>
        <p:grpSpPr>
          <a:xfrm>
            <a:off x="2820133" y="2485292"/>
            <a:ext cx="3503735" cy="1417176"/>
            <a:chOff x="2729684" y="3070128"/>
            <a:chExt cx="3162300" cy="1066800"/>
          </a:xfrm>
        </p:grpSpPr>
        <p:grpSp>
          <p:nvGrpSpPr>
            <p:cNvPr id="20" name="Group 19"/>
            <p:cNvGrpSpPr/>
            <p:nvPr/>
          </p:nvGrpSpPr>
          <p:grpSpPr>
            <a:xfrm>
              <a:off x="2729684" y="3070128"/>
              <a:ext cx="3162300" cy="1066800"/>
              <a:chOff x="1943100" y="5334000"/>
              <a:chExt cx="3162300" cy="1066800"/>
            </a:xfrm>
          </p:grpSpPr>
          <p:sp>
            <p:nvSpPr>
              <p:cNvPr id="21" name="Flowchart: Process 20"/>
              <p:cNvSpPr/>
              <p:nvPr/>
            </p:nvSpPr>
            <p:spPr>
              <a:xfrm>
                <a:off x="1943100" y="5334000"/>
                <a:ext cx="5334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22" name="Flowchart: Process 21"/>
              <p:cNvSpPr/>
              <p:nvPr/>
            </p:nvSpPr>
            <p:spPr>
              <a:xfrm>
                <a:off x="1943100" y="5943600"/>
                <a:ext cx="5334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3" name="Flowchart: Process 22"/>
              <p:cNvSpPr/>
              <p:nvPr/>
            </p:nvSpPr>
            <p:spPr>
              <a:xfrm>
                <a:off x="4076700" y="5578764"/>
                <a:ext cx="10287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Existing</a:t>
                </a:r>
                <a:endParaRPr lang="en-US" dirty="0"/>
              </a:p>
            </p:txBody>
          </p:sp>
          <p:cxnSp>
            <p:nvCxnSpPr>
              <p:cNvPr id="24" name="Straight Arrow Connector 23"/>
              <p:cNvCxnSpPr>
                <a:stCxn id="22" idx="3"/>
                <a:endCxn id="23" idx="1"/>
              </p:cNvCxnSpPr>
              <p:nvPr/>
            </p:nvCxnSpPr>
            <p:spPr>
              <a:xfrm flipV="1">
                <a:off x="2476500" y="5807364"/>
                <a:ext cx="1600200" cy="3648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rot="535921">
                <a:off x="2455654" y="5386375"/>
                <a:ext cx="1485900" cy="338554"/>
              </a:xfrm>
              <a:prstGeom prst="rect">
                <a:avLst/>
              </a:prstGeom>
              <a:noFill/>
            </p:spPr>
            <p:txBody>
              <a:bodyPr wrap="square" rtlCol="0">
                <a:spAutoFit/>
              </a:bodyPr>
              <a:lstStyle/>
              <a:p>
                <a:r>
                  <a:rPr lang="en-US" sz="1600" dirty="0" smtClean="0"/>
                  <a:t>operations</a:t>
                </a:r>
                <a:endParaRPr lang="en-US" sz="1600" dirty="0"/>
              </a:p>
            </p:txBody>
          </p:sp>
          <p:sp>
            <p:nvSpPr>
              <p:cNvPr id="26" name="TextBox 25"/>
              <p:cNvSpPr txBox="1"/>
              <p:nvPr/>
            </p:nvSpPr>
            <p:spPr>
              <a:xfrm rot="20885135">
                <a:off x="2453967" y="5730118"/>
                <a:ext cx="1485900" cy="338554"/>
              </a:xfrm>
              <a:prstGeom prst="rect">
                <a:avLst/>
              </a:prstGeom>
              <a:noFill/>
            </p:spPr>
            <p:txBody>
              <a:bodyPr wrap="square" rtlCol="0">
                <a:spAutoFit/>
              </a:bodyPr>
              <a:lstStyle/>
              <a:p>
                <a:r>
                  <a:rPr lang="en-US" sz="1600" dirty="0" smtClean="0"/>
                  <a:t>operations</a:t>
                </a:r>
                <a:endParaRPr lang="en-US" sz="1600" dirty="0"/>
              </a:p>
            </p:txBody>
          </p:sp>
        </p:grpSp>
        <p:cxnSp>
          <p:nvCxnSpPr>
            <p:cNvPr id="27" name="Straight Arrow Connector 26"/>
            <p:cNvCxnSpPr/>
            <p:nvPr/>
          </p:nvCxnSpPr>
          <p:spPr>
            <a:xfrm>
              <a:off x="3263084" y="3288896"/>
              <a:ext cx="1600200" cy="2447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2977662" y="4665784"/>
            <a:ext cx="3188676" cy="819179"/>
            <a:chOff x="4343400" y="2443018"/>
            <a:chExt cx="2438400" cy="457200"/>
          </a:xfrm>
        </p:grpSpPr>
        <p:sp>
          <p:nvSpPr>
            <p:cNvPr id="29" name="Flowchart: Process 28"/>
            <p:cNvSpPr/>
            <p:nvPr/>
          </p:nvSpPr>
          <p:spPr>
            <a:xfrm>
              <a:off x="4343400" y="2443018"/>
              <a:ext cx="5334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30" name="Flowchart: Process 29"/>
            <p:cNvSpPr/>
            <p:nvPr/>
          </p:nvSpPr>
          <p:spPr>
            <a:xfrm>
              <a:off x="6096000" y="2443018"/>
              <a:ext cx="6858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a:t>
              </a:r>
              <a:endParaRPr lang="en-US" dirty="0"/>
            </a:p>
          </p:txBody>
        </p:sp>
        <p:cxnSp>
          <p:nvCxnSpPr>
            <p:cNvPr id="31" name="Straight Arrow Connector 30"/>
            <p:cNvCxnSpPr>
              <a:stCxn id="29" idx="3"/>
              <a:endCxn id="30" idx="1"/>
            </p:cNvCxnSpPr>
            <p:nvPr/>
          </p:nvCxnSpPr>
          <p:spPr>
            <a:xfrm>
              <a:off x="4876800" y="2671618"/>
              <a:ext cx="12192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3543714" y="4765519"/>
            <a:ext cx="1785244" cy="338554"/>
          </a:xfrm>
          <a:prstGeom prst="rect">
            <a:avLst/>
          </a:prstGeom>
          <a:noFill/>
        </p:spPr>
        <p:txBody>
          <a:bodyPr wrap="square" rtlCol="0">
            <a:spAutoFit/>
          </a:bodyPr>
          <a:lstStyle/>
          <a:p>
            <a:r>
              <a:rPr lang="en-US" sz="1600" dirty="0" smtClean="0"/>
              <a:t>operations</a:t>
            </a:r>
            <a:endParaRPr lang="en-US" sz="1600" dirty="0"/>
          </a:p>
        </p:txBody>
      </p:sp>
    </p:spTree>
    <p:extLst>
      <p:ext uri="{BB962C8B-B14F-4D97-AF65-F5344CB8AC3E}">
        <p14:creationId xmlns:p14="http://schemas.microsoft.com/office/powerpoint/2010/main" val="414341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animEffect transition="in" filter="fade">
                                      <p:cBhvr>
                                        <p:cTn id="15" dur="500"/>
                                        <p:tgtEl>
                                          <p:spTgt spid="7">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36</a:t>
            </a:fld>
            <a:endParaRPr lang="en-US" dirty="0"/>
          </a:p>
        </p:txBody>
      </p:sp>
      <p:sp>
        <p:nvSpPr>
          <p:cNvPr id="3" name="Title 2"/>
          <p:cNvSpPr>
            <a:spLocks noGrp="1"/>
          </p:cNvSpPr>
          <p:nvPr>
            <p:ph type="title"/>
          </p:nvPr>
        </p:nvSpPr>
        <p:spPr/>
        <p:txBody>
          <a:bodyPr/>
          <a:lstStyle/>
          <a:p>
            <a:r>
              <a:rPr lang="en-US" dirty="0" smtClean="0"/>
              <a:t>No Consideration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Assets and liabilities are brought in at carrying value (presumption of GAAP)</a:t>
            </a:r>
          </a:p>
          <a:p>
            <a:pPr marL="342900" indent="-342900">
              <a:buFont typeface="Arial" panose="020B0604020202020204" pitchFamily="34" charset="0"/>
              <a:buChar char="•"/>
            </a:pPr>
            <a:r>
              <a:rPr lang="en-US" sz="2400" dirty="0"/>
              <a:t>Merger—New entity</a:t>
            </a:r>
          </a:p>
          <a:p>
            <a:pPr marL="525211" lvl="1" indent="-342900">
              <a:buFont typeface="Arial" panose="020B0604020202020204" pitchFamily="34" charset="0"/>
              <a:buChar char="•"/>
            </a:pPr>
            <a:r>
              <a:rPr lang="en-US" sz="2200" dirty="0"/>
              <a:t>Initial reporting period begins on merger date</a:t>
            </a:r>
          </a:p>
          <a:p>
            <a:pPr marL="525211" lvl="1" indent="-342900">
              <a:buFont typeface="Arial" panose="020B0604020202020204" pitchFamily="34" charset="0"/>
              <a:buChar char="•"/>
            </a:pPr>
            <a:r>
              <a:rPr lang="en-US" sz="2200" dirty="0"/>
              <a:t>Carrying values are as of the beginning of the initial period</a:t>
            </a:r>
          </a:p>
          <a:p>
            <a:pPr marL="342900" indent="-342900">
              <a:buFont typeface="Arial" panose="020B0604020202020204" pitchFamily="34" charset="0"/>
              <a:buChar char="•"/>
            </a:pPr>
            <a:r>
              <a:rPr lang="en-US" sz="2400" dirty="0"/>
              <a:t>Merger—Continuing entity</a:t>
            </a:r>
          </a:p>
          <a:p>
            <a:pPr marL="525211" lvl="1" indent="-342900">
              <a:buFont typeface="Arial" panose="020B0604020202020204" pitchFamily="34" charset="0"/>
              <a:buChar char="•"/>
            </a:pPr>
            <a:r>
              <a:rPr lang="en-US" sz="2200" dirty="0"/>
              <a:t>Merger date—beginning of reporting period in which combination occurs regardless of actual merger date</a:t>
            </a:r>
          </a:p>
          <a:p>
            <a:pPr marL="525211" lvl="1" indent="-342900">
              <a:buFont typeface="Arial" panose="020B0604020202020204" pitchFamily="34" charset="0"/>
              <a:buChar char="•"/>
            </a:pPr>
            <a:r>
              <a:rPr lang="en-US" sz="2200" dirty="0"/>
              <a:t>Carrying values are as of the beginning of the reporting period in which the combination occurs</a:t>
            </a:r>
          </a:p>
          <a:p>
            <a:pPr marL="342900" indent="-342900">
              <a:buFont typeface="Arial" panose="020B0604020202020204" pitchFamily="34" charset="0"/>
              <a:buChar char="•"/>
            </a:pPr>
            <a:r>
              <a:rPr lang="en-US" sz="2400" dirty="0"/>
              <a:t>Transfers of operations</a:t>
            </a:r>
          </a:p>
          <a:p>
            <a:pPr marL="525211" lvl="1" indent="-342900">
              <a:buFont typeface="Arial" panose="020B0604020202020204" pitchFamily="34" charset="0"/>
              <a:buChar char="•"/>
            </a:pPr>
            <a:r>
              <a:rPr lang="en-US" sz="2200" dirty="0"/>
              <a:t>Carrying values are as of the effective transfer date</a:t>
            </a:r>
          </a:p>
          <a:p>
            <a:pPr marL="525211" lvl="1" indent="-342900">
              <a:buFont typeface="Arial" panose="020B0604020202020204" pitchFamily="34" charset="0"/>
              <a:buChar char="•"/>
            </a:pPr>
            <a:r>
              <a:rPr lang="en-US" sz="2200" dirty="0"/>
              <a:t>Net position received or assumed should be a special item</a:t>
            </a:r>
          </a:p>
        </p:txBody>
      </p:sp>
    </p:spTree>
    <p:extLst>
      <p:ext uri="{BB962C8B-B14F-4D97-AF65-F5344CB8AC3E}">
        <p14:creationId xmlns:p14="http://schemas.microsoft.com/office/powerpoint/2010/main" val="303085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fade">
                                      <p:cBhvr>
                                        <p:cTn id="13" dur="500"/>
                                        <p:tgtEl>
                                          <p:spTgt spid="7">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fade">
                                      <p:cBhvr>
                                        <p:cTn id="18" dur="500"/>
                                        <p:tgtEl>
                                          <p:spTgt spid="7">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animEffect transition="in" filter="fade">
                                      <p:cBhvr>
                                        <p:cTn id="21" dur="500"/>
                                        <p:tgtEl>
                                          <p:spTgt spid="7">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animEffect transition="in" filter="fade">
                                      <p:cBhvr>
                                        <p:cTn id="24" dur="500"/>
                                        <p:tgtEl>
                                          <p:spTgt spid="7">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animEffect transition="in" filter="fade">
                                      <p:cBhvr>
                                        <p:cTn id="29" dur="500"/>
                                        <p:tgtEl>
                                          <p:spTgt spid="7">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7">
                                            <p:txEl>
                                              <p:pRg st="8" end="8"/>
                                            </p:txEl>
                                          </p:spTgt>
                                        </p:tgtEl>
                                        <p:attrNameLst>
                                          <p:attrName>style.visibility</p:attrName>
                                        </p:attrNameLst>
                                      </p:cBhvr>
                                      <p:to>
                                        <p:strVal val="visible"/>
                                      </p:to>
                                    </p:set>
                                    <p:animEffect transition="in" filter="fade">
                                      <p:cBhvr>
                                        <p:cTn id="32" dur="500"/>
                                        <p:tgtEl>
                                          <p:spTgt spid="7">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7">
                                            <p:txEl>
                                              <p:pRg st="9" end="9"/>
                                            </p:txEl>
                                          </p:spTgt>
                                        </p:tgtEl>
                                        <p:attrNameLst>
                                          <p:attrName>style.visibility</p:attrName>
                                        </p:attrNameLst>
                                      </p:cBhvr>
                                      <p:to>
                                        <p:strVal val="visible"/>
                                      </p:to>
                                    </p:set>
                                    <p:animEffect transition="in" filter="fade">
                                      <p:cBhvr>
                                        <p:cTn id="35"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37</a:t>
            </a:fld>
            <a:endParaRPr lang="en-US" dirty="0"/>
          </a:p>
        </p:txBody>
      </p:sp>
      <p:sp>
        <p:nvSpPr>
          <p:cNvPr id="3" name="Title 2"/>
          <p:cNvSpPr>
            <a:spLocks noGrp="1"/>
          </p:cNvSpPr>
          <p:nvPr>
            <p:ph type="title"/>
          </p:nvPr>
        </p:nvSpPr>
        <p:spPr/>
        <p:txBody>
          <a:bodyPr/>
          <a:lstStyle/>
          <a:p>
            <a:r>
              <a:rPr lang="en-US" dirty="0" smtClean="0"/>
              <a:t>No Consideration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Adjustments to carrying value for mergers and transfers of operations</a:t>
            </a:r>
          </a:p>
          <a:p>
            <a:pPr marL="342900" indent="-342900">
              <a:buFont typeface="Arial" panose="020B0604020202020204" pitchFamily="34" charset="0"/>
              <a:buChar char="•"/>
            </a:pPr>
            <a:r>
              <a:rPr lang="en-US" sz="2400" dirty="0"/>
              <a:t>Non-GAAP accounting principles</a:t>
            </a:r>
          </a:p>
          <a:p>
            <a:pPr marL="342900" indent="-342900">
              <a:buFont typeface="Arial" panose="020B0604020202020204" pitchFamily="34" charset="0"/>
              <a:buChar char="•"/>
            </a:pPr>
            <a:r>
              <a:rPr lang="en-US" sz="2400" dirty="0"/>
              <a:t>Accounting policies</a:t>
            </a:r>
          </a:p>
          <a:p>
            <a:pPr marL="342900" indent="-342900">
              <a:buFont typeface="Arial" panose="020B0604020202020204" pitchFamily="34" charset="0"/>
              <a:buChar char="•"/>
            </a:pPr>
            <a:r>
              <a:rPr lang="en-US" sz="2400" dirty="0"/>
              <a:t>Capital asset impairment (change in manner/duration of use)</a:t>
            </a:r>
          </a:p>
          <a:p>
            <a:pPr marL="342900" indent="-342900">
              <a:buFont typeface="Arial" panose="020B0604020202020204" pitchFamily="34" charset="0"/>
              <a:buChar char="•"/>
            </a:pPr>
            <a:r>
              <a:rPr lang="en-US" sz="2400" dirty="0"/>
              <a:t>Transaction eliminations</a:t>
            </a:r>
          </a:p>
          <a:p>
            <a:pPr marL="342900" indent="-342900">
              <a:buFont typeface="Arial" panose="020B0604020202020204" pitchFamily="34" charset="0"/>
              <a:buChar char="•"/>
            </a:pPr>
            <a:r>
              <a:rPr lang="en-US" sz="2400" dirty="0"/>
              <a:t>Disclose any adjustments to carrying value</a:t>
            </a:r>
          </a:p>
        </p:txBody>
      </p:sp>
    </p:spTree>
    <p:extLst>
      <p:ext uri="{BB962C8B-B14F-4D97-AF65-F5344CB8AC3E}">
        <p14:creationId xmlns:p14="http://schemas.microsoft.com/office/powerpoint/2010/main" val="8070333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38</a:t>
            </a:fld>
            <a:endParaRPr lang="en-US" dirty="0"/>
          </a:p>
        </p:txBody>
      </p:sp>
      <p:sp>
        <p:nvSpPr>
          <p:cNvPr id="3" name="Title 2"/>
          <p:cNvSpPr>
            <a:spLocks noGrp="1"/>
          </p:cNvSpPr>
          <p:nvPr>
            <p:ph type="title"/>
          </p:nvPr>
        </p:nvSpPr>
        <p:spPr/>
        <p:txBody>
          <a:bodyPr/>
          <a:lstStyle/>
          <a:p>
            <a:r>
              <a:rPr lang="en-US" dirty="0" smtClean="0"/>
              <a:t>Consideration</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Acquisition—Acquire another entity of the operations of another entity for </a:t>
            </a:r>
            <a:r>
              <a:rPr lang="en-US" sz="2400" u="sng" dirty="0"/>
              <a:t>significant consideration</a:t>
            </a:r>
          </a:p>
          <a:p>
            <a:r>
              <a:rPr lang="en-US" sz="2400" dirty="0"/>
              <a:t>Recognize as of the acquisition date—Control of assets/obligations for liabilities</a:t>
            </a:r>
          </a:p>
          <a:p>
            <a:r>
              <a:rPr lang="en-US" sz="2400" dirty="0"/>
              <a:t>Measure at acquisition value—market-based entry price</a:t>
            </a:r>
          </a:p>
          <a:p>
            <a:pPr marL="342900" indent="-342900">
              <a:buFont typeface="Arial" panose="020B0604020202020204" pitchFamily="34" charset="0"/>
              <a:buChar char="•"/>
            </a:pPr>
            <a:r>
              <a:rPr lang="en-US" sz="2400" dirty="0"/>
              <a:t>Assets—Price that would be paid for acquiring similar assets</a:t>
            </a:r>
          </a:p>
          <a:p>
            <a:pPr marL="342900" indent="-342900">
              <a:buFont typeface="Arial" panose="020B0604020202020204" pitchFamily="34" charset="0"/>
              <a:buChar char="•"/>
            </a:pPr>
            <a:r>
              <a:rPr lang="en-US" sz="2400" dirty="0"/>
              <a:t>Liabilities—Price paid to discharge the liabilities</a:t>
            </a:r>
          </a:p>
          <a:p>
            <a:pPr marL="342900" indent="-342900">
              <a:buFont typeface="Arial" panose="020B0604020202020204" pitchFamily="34" charset="0"/>
              <a:buChar char="•"/>
            </a:pPr>
            <a:r>
              <a:rPr lang="en-US" sz="2400" dirty="0"/>
              <a:t>Deferred outflows/inflows of resources—Carrying value</a:t>
            </a:r>
          </a:p>
          <a:p>
            <a:pPr marL="342900" indent="-342900">
              <a:buFont typeface="Arial" panose="020B0604020202020204" pitchFamily="34" charset="0"/>
              <a:buChar char="•"/>
            </a:pPr>
            <a:r>
              <a:rPr lang="en-US" sz="2400" dirty="0"/>
              <a:t>Exceptions: Employee benefit, pollution, and landfill liabilities; investments; derivatives</a:t>
            </a:r>
          </a:p>
        </p:txBody>
      </p:sp>
    </p:spTree>
    <p:extLst>
      <p:ext uri="{BB962C8B-B14F-4D97-AF65-F5344CB8AC3E}">
        <p14:creationId xmlns:p14="http://schemas.microsoft.com/office/powerpoint/2010/main" val="2660515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GASB Statement No. 65</a:t>
            </a:r>
            <a:endParaRPr lang="en-US" dirty="0"/>
          </a:p>
        </p:txBody>
      </p:sp>
    </p:spTree>
    <p:extLst>
      <p:ext uri="{BB962C8B-B14F-4D97-AF65-F5344CB8AC3E}">
        <p14:creationId xmlns:p14="http://schemas.microsoft.com/office/powerpoint/2010/main" val="37878216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39</a:t>
            </a:fld>
            <a:endParaRPr lang="en-US" dirty="0"/>
          </a:p>
        </p:txBody>
      </p:sp>
      <p:sp>
        <p:nvSpPr>
          <p:cNvPr id="3" name="Title 2"/>
          <p:cNvSpPr>
            <a:spLocks noGrp="1"/>
          </p:cNvSpPr>
          <p:nvPr>
            <p:ph type="title"/>
          </p:nvPr>
        </p:nvSpPr>
        <p:spPr/>
        <p:txBody>
          <a:bodyPr/>
          <a:lstStyle/>
          <a:p>
            <a:r>
              <a:rPr lang="en-US" dirty="0" smtClean="0"/>
              <a:t>Consideration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Consideration</a:t>
            </a:r>
          </a:p>
          <a:p>
            <a:pPr marL="342900" indent="-342900">
              <a:buFont typeface="Arial" panose="020B0604020202020204" pitchFamily="34" charset="0"/>
              <a:buChar char="•"/>
            </a:pPr>
            <a:r>
              <a:rPr lang="en-US" sz="2400" dirty="0"/>
              <a:t>Significant compared to assets and liabilities acquired</a:t>
            </a:r>
          </a:p>
          <a:p>
            <a:pPr marL="342900" indent="-342900">
              <a:buFont typeface="Arial" panose="020B0604020202020204" pitchFamily="34" charset="0"/>
              <a:buChar char="•"/>
            </a:pPr>
            <a:r>
              <a:rPr lang="en-US" sz="2400" dirty="0"/>
              <a:t>Can </a:t>
            </a:r>
            <a:r>
              <a:rPr lang="en-US" sz="2400" dirty="0" smtClean="0"/>
              <a:t>be:</a:t>
            </a:r>
            <a:endParaRPr lang="en-US" sz="2400" dirty="0"/>
          </a:p>
          <a:p>
            <a:pPr marL="525211" lvl="1" indent="-342900">
              <a:buFont typeface="Arial" panose="020B0604020202020204" pitchFamily="34" charset="0"/>
              <a:buChar char="•"/>
            </a:pPr>
            <a:r>
              <a:rPr lang="en-US" sz="2400" dirty="0"/>
              <a:t>Financial (cash, investments)</a:t>
            </a:r>
          </a:p>
          <a:p>
            <a:pPr marL="525211" lvl="1" indent="-342900">
              <a:buFont typeface="Arial" panose="020B0604020202020204" pitchFamily="34" charset="0"/>
              <a:buChar char="•"/>
            </a:pPr>
            <a:r>
              <a:rPr lang="en-US" sz="2400" dirty="0"/>
              <a:t>Nonfinancial (capital assets)</a:t>
            </a:r>
          </a:p>
          <a:p>
            <a:pPr marL="525211" lvl="1" indent="-342900">
              <a:buFont typeface="Arial" panose="020B0604020202020204" pitchFamily="34" charset="0"/>
              <a:buChar char="•"/>
            </a:pPr>
            <a:r>
              <a:rPr lang="en-US" sz="2400" dirty="0"/>
              <a:t>Liability to provide consideration to owners of acquired entity</a:t>
            </a:r>
          </a:p>
          <a:p>
            <a:pPr marL="342900" indent="-342900">
              <a:buFont typeface="Arial" panose="020B0604020202020204" pitchFamily="34" charset="0"/>
              <a:buChar char="•"/>
            </a:pPr>
            <a:r>
              <a:rPr lang="en-US" sz="2400" dirty="0"/>
              <a:t>Assumption of negative net position is </a:t>
            </a:r>
            <a:r>
              <a:rPr lang="en-US" sz="2400" u="sng" dirty="0"/>
              <a:t>NOT</a:t>
            </a:r>
            <a:r>
              <a:rPr lang="en-US" sz="2400" dirty="0"/>
              <a:t>, by itself, consideration</a:t>
            </a:r>
          </a:p>
          <a:p>
            <a:pPr marL="342900" indent="-342900">
              <a:buFont typeface="Arial" panose="020B0604020202020204" pitchFamily="34" charset="0"/>
              <a:buChar char="•"/>
            </a:pPr>
            <a:r>
              <a:rPr lang="en-US" sz="2400" dirty="0"/>
              <a:t>Contingent consideration—Recognize liability if probable and reasonably estimable</a:t>
            </a:r>
          </a:p>
        </p:txBody>
      </p:sp>
    </p:spTree>
    <p:extLst>
      <p:ext uri="{BB962C8B-B14F-4D97-AF65-F5344CB8AC3E}">
        <p14:creationId xmlns:p14="http://schemas.microsoft.com/office/powerpoint/2010/main" val="143585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40</a:t>
            </a:fld>
            <a:endParaRPr lang="en-US" dirty="0"/>
          </a:p>
        </p:txBody>
      </p:sp>
      <p:sp>
        <p:nvSpPr>
          <p:cNvPr id="3" name="Title 2"/>
          <p:cNvSpPr>
            <a:spLocks noGrp="1"/>
          </p:cNvSpPr>
          <p:nvPr>
            <p:ph type="title"/>
          </p:nvPr>
        </p:nvSpPr>
        <p:spPr/>
        <p:txBody>
          <a:bodyPr/>
          <a:lstStyle/>
          <a:p>
            <a:r>
              <a:rPr lang="en-US" dirty="0" smtClean="0"/>
              <a:t>Consideration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If consideration </a:t>
            </a:r>
            <a:r>
              <a:rPr lang="en-US" sz="2400" u="sng" dirty="0"/>
              <a:t>exceeds</a:t>
            </a:r>
            <a:r>
              <a:rPr lang="en-US" sz="2400" dirty="0"/>
              <a:t> net position acquired, excess should be recorded as a deferred outflow of </a:t>
            </a:r>
            <a:r>
              <a:rPr lang="en-US" sz="2400" dirty="0" smtClean="0"/>
              <a:t>resources</a:t>
            </a:r>
          </a:p>
          <a:p>
            <a:endParaRPr lang="en-US" sz="2400" dirty="0" smtClean="0"/>
          </a:p>
          <a:p>
            <a:r>
              <a:rPr lang="en-US" sz="2400" dirty="0" smtClean="0"/>
              <a:t>If </a:t>
            </a:r>
            <a:r>
              <a:rPr lang="en-US" sz="2400" dirty="0"/>
              <a:t>consideration is </a:t>
            </a:r>
            <a:r>
              <a:rPr lang="en-US" sz="2400" u="sng" dirty="0"/>
              <a:t>less</a:t>
            </a:r>
            <a:r>
              <a:rPr lang="en-US" sz="2400" dirty="0"/>
              <a:t> than the net position acquired</a:t>
            </a:r>
          </a:p>
          <a:p>
            <a:pPr marL="457200" indent="-457200">
              <a:buFont typeface="+mj-lt"/>
              <a:buAutoNum type="arabicPeriod"/>
            </a:pPr>
            <a:r>
              <a:rPr lang="en-US" sz="2400" dirty="0"/>
              <a:t>Reduce acquisition values of noncurrent nonfinancial assets acquired</a:t>
            </a:r>
          </a:p>
          <a:p>
            <a:pPr marL="457200" indent="-457200">
              <a:buFont typeface="+mj-lt"/>
              <a:buAutoNum type="arabicPeriod"/>
            </a:pPr>
            <a:r>
              <a:rPr lang="en-US" sz="2400" dirty="0"/>
              <a:t>If noncurrent nonfinancial assets are reduced to zero, remainder should be recognized as a special item</a:t>
            </a:r>
          </a:p>
          <a:p>
            <a:endParaRPr lang="en-US" sz="2400" u="sng" dirty="0" smtClean="0"/>
          </a:p>
          <a:p>
            <a:r>
              <a:rPr lang="en-US" sz="2400" u="sng" dirty="0" smtClean="0"/>
              <a:t>Exception</a:t>
            </a:r>
            <a:r>
              <a:rPr lang="en-US" sz="2400" dirty="0" smtClean="0"/>
              <a:t> </a:t>
            </a:r>
            <a:r>
              <a:rPr lang="en-US" sz="2400" dirty="0"/>
              <a:t>if seller intends to accept a lower price to provide economic aid to acquiring government</a:t>
            </a:r>
          </a:p>
        </p:txBody>
      </p:sp>
    </p:spTree>
    <p:extLst>
      <p:ext uri="{BB962C8B-B14F-4D97-AF65-F5344CB8AC3E}">
        <p14:creationId xmlns:p14="http://schemas.microsoft.com/office/powerpoint/2010/main" val="155132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3" end="3"/>
                                            </p:txEl>
                                          </p:spTgt>
                                        </p:tgtEl>
                                        <p:attrNameLst>
                                          <p:attrName>style.visibility</p:attrName>
                                        </p:attrNameLst>
                                      </p:cBhvr>
                                      <p:to>
                                        <p:strVal val="visible"/>
                                      </p:to>
                                    </p:set>
                                    <p:animEffect transition="in" filter="fade">
                                      <p:cBhvr>
                                        <p:cTn id="10" dur="500"/>
                                        <p:tgtEl>
                                          <p:spTgt spid="7">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fade">
                                      <p:cBhvr>
                                        <p:cTn id="15" dur="500"/>
                                        <p:tgtEl>
                                          <p:spTgt spid="7">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6" end="6"/>
                                            </p:txEl>
                                          </p:spTgt>
                                        </p:tgtEl>
                                        <p:attrNameLst>
                                          <p:attrName>style.visibility</p:attrName>
                                        </p:attrNameLst>
                                      </p:cBhvr>
                                      <p:to>
                                        <p:strVal val="visible"/>
                                      </p:to>
                                    </p:set>
                                    <p:animEffect transition="in" filter="fade">
                                      <p:cBhvr>
                                        <p:cTn id="20"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41</a:t>
            </a:fld>
            <a:endParaRPr lang="en-US" dirty="0"/>
          </a:p>
        </p:txBody>
      </p:sp>
      <p:sp>
        <p:nvSpPr>
          <p:cNvPr id="3" name="Title 2"/>
          <p:cNvSpPr>
            <a:spLocks noGrp="1"/>
          </p:cNvSpPr>
          <p:nvPr>
            <p:ph type="title"/>
          </p:nvPr>
        </p:nvSpPr>
        <p:spPr/>
        <p:txBody>
          <a:bodyPr/>
          <a:lstStyle/>
          <a:p>
            <a:r>
              <a:rPr lang="en-US" dirty="0" smtClean="0"/>
              <a:t>Consideration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smtClean="0"/>
              <a:t>Other provisions:</a:t>
            </a:r>
          </a:p>
          <a:p>
            <a:pPr marL="342900" indent="-342900">
              <a:buFont typeface="Arial" panose="020B0604020202020204" pitchFamily="34" charset="0"/>
              <a:buChar char="•"/>
            </a:pPr>
            <a:r>
              <a:rPr lang="en-US" sz="2400" dirty="0"/>
              <a:t>Acquisition costs should be recognized as expense</a:t>
            </a:r>
          </a:p>
          <a:p>
            <a:pPr marL="342900" indent="-342900">
              <a:buFont typeface="Arial" panose="020B0604020202020204" pitchFamily="34" charset="0"/>
              <a:buChar char="•"/>
            </a:pPr>
            <a:r>
              <a:rPr lang="en-US" sz="2400" dirty="0"/>
              <a:t>Intra-entity acquisitions—Carrying value</a:t>
            </a:r>
          </a:p>
          <a:p>
            <a:pPr marL="342900" indent="-342900">
              <a:buFont typeface="Arial" panose="020B0604020202020204" pitchFamily="34" charset="0"/>
              <a:buChar char="•"/>
            </a:pPr>
            <a:r>
              <a:rPr lang="en-US" sz="2400" dirty="0"/>
              <a:t>Reporting in governmental funds</a:t>
            </a:r>
          </a:p>
          <a:p>
            <a:pPr marL="342900" indent="-342900">
              <a:buFont typeface="Arial" panose="020B0604020202020204" pitchFamily="34" charset="0"/>
              <a:buChar char="•"/>
            </a:pPr>
            <a:r>
              <a:rPr lang="en-US" sz="2400" dirty="0"/>
              <a:t>Provisional basis—Initial measurement is not finalized</a:t>
            </a:r>
          </a:p>
          <a:p>
            <a:pPr marL="525211" lvl="1" indent="-342900">
              <a:buFont typeface="Arial" panose="020B0604020202020204" pitchFamily="34" charset="0"/>
              <a:buChar char="•"/>
            </a:pPr>
            <a:r>
              <a:rPr lang="en-US" sz="2400" dirty="0"/>
              <a:t>Acquiring government reports estimated amounts</a:t>
            </a:r>
          </a:p>
          <a:p>
            <a:endParaRPr lang="en-US" sz="2400" dirty="0"/>
          </a:p>
        </p:txBody>
      </p:sp>
    </p:spTree>
    <p:extLst>
      <p:ext uri="{BB962C8B-B14F-4D97-AF65-F5344CB8AC3E}">
        <p14:creationId xmlns:p14="http://schemas.microsoft.com/office/powerpoint/2010/main" val="24532069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42</a:t>
            </a:fld>
            <a:endParaRPr lang="en-US" dirty="0"/>
          </a:p>
        </p:txBody>
      </p:sp>
      <p:sp>
        <p:nvSpPr>
          <p:cNvPr id="3" name="Title 2"/>
          <p:cNvSpPr>
            <a:spLocks noGrp="1"/>
          </p:cNvSpPr>
          <p:nvPr>
            <p:ph type="title"/>
          </p:nvPr>
        </p:nvSpPr>
        <p:spPr/>
        <p:txBody>
          <a:bodyPr/>
          <a:lstStyle/>
          <a:p>
            <a:r>
              <a:rPr lang="en-US" dirty="0" smtClean="0"/>
              <a:t>Disposals of Government Operations</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Includes all disposals (transfers or sales)</a:t>
            </a:r>
          </a:p>
          <a:p>
            <a:pPr marL="342900" indent="-342900">
              <a:buFont typeface="Arial" panose="020B0604020202020204" pitchFamily="34" charset="0"/>
              <a:buChar char="•"/>
            </a:pPr>
            <a:r>
              <a:rPr lang="en-US" sz="2400" dirty="0"/>
              <a:t>Gains and losses reported as special items</a:t>
            </a:r>
          </a:p>
          <a:p>
            <a:pPr marL="342900" indent="-342900">
              <a:buFont typeface="Arial" panose="020B0604020202020204" pitchFamily="34" charset="0"/>
              <a:buChar char="•"/>
            </a:pPr>
            <a:r>
              <a:rPr lang="en-US" sz="2400" dirty="0"/>
              <a:t>Special item should be net of consideration received, if </a:t>
            </a:r>
            <a:r>
              <a:rPr lang="en-US" sz="2400" dirty="0" smtClean="0"/>
              <a:t>any</a:t>
            </a:r>
          </a:p>
          <a:p>
            <a:endParaRPr lang="en-US" sz="2400" dirty="0"/>
          </a:p>
          <a:p>
            <a:r>
              <a:rPr lang="en-US" sz="2400" dirty="0"/>
              <a:t>Costs associated with disposal of government operations</a:t>
            </a:r>
          </a:p>
          <a:p>
            <a:pPr marL="342900" indent="-342900">
              <a:buFont typeface="Arial" panose="020B0604020202020204" pitchFamily="34" charset="0"/>
              <a:buChar char="•"/>
            </a:pPr>
            <a:r>
              <a:rPr lang="en-US" sz="2400" dirty="0"/>
              <a:t>Should not include normal operating activities</a:t>
            </a:r>
          </a:p>
          <a:p>
            <a:pPr marL="342900" indent="-342900">
              <a:buFont typeface="Arial" panose="020B0604020202020204" pitchFamily="34" charset="0"/>
              <a:buChar char="•"/>
            </a:pPr>
            <a:r>
              <a:rPr lang="en-US" sz="2400" dirty="0"/>
              <a:t>Include direct costs, such as:</a:t>
            </a:r>
          </a:p>
          <a:p>
            <a:pPr marL="525211" lvl="1" indent="-342900">
              <a:buFont typeface="Arial" panose="020B0604020202020204" pitchFamily="34" charset="0"/>
              <a:buChar char="•"/>
            </a:pPr>
            <a:r>
              <a:rPr lang="en-US" sz="2400" dirty="0"/>
              <a:t>Fees for professional services</a:t>
            </a:r>
          </a:p>
          <a:p>
            <a:pPr marL="525211" lvl="1" indent="-342900">
              <a:buFont typeface="Arial" panose="020B0604020202020204" pitchFamily="34" charset="0"/>
              <a:buChar char="•"/>
            </a:pPr>
            <a:r>
              <a:rPr lang="en-US" sz="2400" dirty="0"/>
              <a:t>Benefits for involuntary terminations</a:t>
            </a:r>
          </a:p>
          <a:p>
            <a:pPr marL="525211" lvl="1" indent="-342900">
              <a:buFont typeface="Arial" panose="020B0604020202020204" pitchFamily="34" charset="0"/>
              <a:buChar char="•"/>
            </a:pPr>
            <a:r>
              <a:rPr lang="en-US" sz="2400" dirty="0"/>
              <a:t>Contract termination costs</a:t>
            </a:r>
          </a:p>
          <a:p>
            <a:pPr marL="525211" lvl="1" indent="-342900">
              <a:buFont typeface="Arial" panose="020B0604020202020204" pitchFamily="34" charset="0"/>
              <a:buChar char="•"/>
            </a:pPr>
            <a:r>
              <a:rPr lang="en-US" sz="2400" dirty="0"/>
              <a:t>Known costs of future goods and services related to disposal</a:t>
            </a:r>
          </a:p>
          <a:p>
            <a:endParaRPr lang="en-US" sz="2400" dirty="0"/>
          </a:p>
        </p:txBody>
      </p:sp>
    </p:spTree>
    <p:extLst>
      <p:ext uri="{BB962C8B-B14F-4D97-AF65-F5344CB8AC3E}">
        <p14:creationId xmlns:p14="http://schemas.microsoft.com/office/powerpoint/2010/main" val="21186056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43</a:t>
            </a:fld>
            <a:endParaRPr lang="en-US" dirty="0"/>
          </a:p>
        </p:txBody>
      </p:sp>
      <p:sp>
        <p:nvSpPr>
          <p:cNvPr id="3" name="Title 2"/>
          <p:cNvSpPr>
            <a:spLocks noGrp="1"/>
          </p:cNvSpPr>
          <p:nvPr>
            <p:ph type="title"/>
          </p:nvPr>
        </p:nvSpPr>
        <p:spPr/>
        <p:txBody>
          <a:bodyPr/>
          <a:lstStyle/>
          <a:p>
            <a:r>
              <a:rPr lang="en-US" dirty="0" smtClean="0"/>
              <a:t>Disclosures</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All government combinations</a:t>
            </a:r>
          </a:p>
          <a:p>
            <a:pPr marL="342900" indent="-342900">
              <a:buFont typeface="Arial" panose="020B0604020202020204" pitchFamily="34" charset="0"/>
              <a:buChar char="•"/>
            </a:pPr>
            <a:r>
              <a:rPr lang="en-US" sz="2400" dirty="0"/>
              <a:t>Brief description of combination and identification of entities involved</a:t>
            </a:r>
          </a:p>
          <a:p>
            <a:pPr marL="342900" indent="-342900">
              <a:buFont typeface="Arial" panose="020B0604020202020204" pitchFamily="34" charset="0"/>
              <a:buChar char="•"/>
            </a:pPr>
            <a:r>
              <a:rPr lang="en-US" sz="2400" dirty="0"/>
              <a:t>Date of the combination</a:t>
            </a:r>
          </a:p>
          <a:p>
            <a:pPr marL="342900" indent="-342900">
              <a:buFont typeface="Arial" panose="020B0604020202020204" pitchFamily="34" charset="0"/>
              <a:buChar char="•"/>
            </a:pPr>
            <a:r>
              <a:rPr lang="en-US" sz="2400" dirty="0"/>
              <a:t>Primary reasons for the </a:t>
            </a:r>
            <a:r>
              <a:rPr lang="en-US" sz="2400" dirty="0" smtClean="0"/>
              <a:t>combination</a:t>
            </a:r>
          </a:p>
          <a:p>
            <a:endParaRPr lang="en-US" sz="2400" dirty="0"/>
          </a:p>
          <a:p>
            <a:r>
              <a:rPr lang="en-US" sz="2400" dirty="0"/>
              <a:t>Additional information for mergers and transfers of operations</a:t>
            </a:r>
          </a:p>
          <a:p>
            <a:pPr marL="342900" indent="-342900">
              <a:buFont typeface="Arial" panose="020B0604020202020204" pitchFamily="34" charset="0"/>
              <a:buChar char="•"/>
            </a:pPr>
            <a:r>
              <a:rPr lang="en-US" sz="2400" dirty="0"/>
              <a:t>Carrying values recognized as of the merger date</a:t>
            </a:r>
          </a:p>
          <a:p>
            <a:pPr marL="342900" indent="-342900">
              <a:buFont typeface="Arial" panose="020B0604020202020204" pitchFamily="34" charset="0"/>
              <a:buChar char="•"/>
            </a:pPr>
            <a:r>
              <a:rPr lang="en-US" sz="2400" dirty="0"/>
              <a:t>Description of significant adjustments</a:t>
            </a:r>
          </a:p>
          <a:p>
            <a:pPr marL="342900" indent="-342900">
              <a:buFont typeface="Arial" panose="020B0604020202020204" pitchFamily="34" charset="0"/>
              <a:buChar char="•"/>
            </a:pPr>
            <a:r>
              <a:rPr lang="en-US" sz="2400" dirty="0"/>
              <a:t>Initial amounts recognized, if different from carrying values</a:t>
            </a:r>
          </a:p>
          <a:p>
            <a:endParaRPr lang="en-US" sz="2400" dirty="0"/>
          </a:p>
        </p:txBody>
      </p:sp>
    </p:spTree>
    <p:extLst>
      <p:ext uri="{BB962C8B-B14F-4D97-AF65-F5344CB8AC3E}">
        <p14:creationId xmlns:p14="http://schemas.microsoft.com/office/powerpoint/2010/main" val="346388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44</a:t>
            </a:fld>
            <a:endParaRPr lang="en-US" dirty="0"/>
          </a:p>
        </p:txBody>
      </p:sp>
      <p:sp>
        <p:nvSpPr>
          <p:cNvPr id="3" name="Title 2"/>
          <p:cNvSpPr>
            <a:spLocks noGrp="1"/>
          </p:cNvSpPr>
          <p:nvPr>
            <p:ph type="title"/>
          </p:nvPr>
        </p:nvSpPr>
        <p:spPr/>
        <p:txBody>
          <a:bodyPr/>
          <a:lstStyle/>
          <a:p>
            <a:r>
              <a:rPr lang="en-US" dirty="0" smtClean="0"/>
              <a:t>Disclosures (Continued)</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Additional information about acquisitions</a:t>
            </a:r>
          </a:p>
          <a:p>
            <a:pPr marL="342900" indent="-342900">
              <a:buFont typeface="Arial" panose="020B0604020202020204" pitchFamily="34" charset="0"/>
              <a:buChar char="•"/>
            </a:pPr>
            <a:r>
              <a:rPr lang="en-US" sz="2400" dirty="0"/>
              <a:t>Brief description of consideration or contingent consideration arrangements</a:t>
            </a:r>
          </a:p>
          <a:p>
            <a:pPr marL="342900" indent="-342900">
              <a:buFont typeface="Arial" panose="020B0604020202020204" pitchFamily="34" charset="0"/>
              <a:buChar char="•"/>
            </a:pPr>
            <a:r>
              <a:rPr lang="en-US" sz="2400" dirty="0"/>
              <a:t>Net position acquired as of date of </a:t>
            </a:r>
            <a:r>
              <a:rPr lang="en-US" sz="2400" dirty="0" smtClean="0"/>
              <a:t>acquisition</a:t>
            </a:r>
          </a:p>
          <a:p>
            <a:endParaRPr lang="en-US" sz="2400" dirty="0"/>
          </a:p>
          <a:p>
            <a:r>
              <a:rPr lang="en-US" sz="2400" dirty="0"/>
              <a:t>Additional information about disposals</a:t>
            </a:r>
          </a:p>
          <a:p>
            <a:pPr marL="342900" indent="-342900">
              <a:buFont typeface="Arial" panose="020B0604020202020204" pitchFamily="34" charset="0"/>
              <a:buChar char="•"/>
            </a:pPr>
            <a:r>
              <a:rPr lang="en-US" sz="2400" dirty="0"/>
              <a:t>Identification of the discontinued operation</a:t>
            </a:r>
          </a:p>
          <a:p>
            <a:pPr marL="342900" indent="-342900">
              <a:buFont typeface="Arial" panose="020B0604020202020204" pitchFamily="34" charset="0"/>
              <a:buChar char="•"/>
            </a:pPr>
            <a:r>
              <a:rPr lang="en-US" sz="2400" dirty="0"/>
              <a:t>Description of circumstances leading to discontinuation</a:t>
            </a:r>
          </a:p>
          <a:p>
            <a:pPr marL="342900" indent="-342900">
              <a:buFont typeface="Arial" panose="020B0604020202020204" pitchFamily="34" charset="0"/>
              <a:buChar char="•"/>
            </a:pPr>
            <a:r>
              <a:rPr lang="en-US" sz="2400" dirty="0"/>
              <a:t>Operating and nonoperating revenues and expenses</a:t>
            </a:r>
          </a:p>
          <a:p>
            <a:endParaRPr lang="en-US" sz="2400" dirty="0"/>
          </a:p>
        </p:txBody>
      </p:sp>
    </p:spTree>
    <p:extLst>
      <p:ext uri="{BB962C8B-B14F-4D97-AF65-F5344CB8AC3E}">
        <p14:creationId xmlns:p14="http://schemas.microsoft.com/office/powerpoint/2010/main" val="1047151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45</a:t>
            </a:fld>
            <a:endParaRPr lang="en-US" dirty="0"/>
          </a:p>
        </p:txBody>
      </p:sp>
      <p:sp>
        <p:nvSpPr>
          <p:cNvPr id="3" name="Title 2"/>
          <p:cNvSpPr>
            <a:spLocks noGrp="1"/>
          </p:cNvSpPr>
          <p:nvPr>
            <p:ph type="title"/>
          </p:nvPr>
        </p:nvSpPr>
        <p:spPr/>
        <p:txBody>
          <a:bodyPr/>
          <a:lstStyle/>
          <a:p>
            <a:r>
              <a:rPr lang="en-US" dirty="0" smtClean="0"/>
              <a:t>Effective Date</a:t>
            </a:r>
            <a:endParaRPr lang="en-US" dirty="0"/>
          </a:p>
        </p:txBody>
      </p:sp>
      <p:sp>
        <p:nvSpPr>
          <p:cNvPr id="7" name="Content Placeholder 1"/>
          <p:cNvSpPr>
            <a:spLocks noGrp="1"/>
          </p:cNvSpPr>
          <p:nvPr>
            <p:ph idx="1"/>
          </p:nvPr>
        </p:nvSpPr>
        <p:spPr>
          <a:xfrm>
            <a:off x="354967" y="1190382"/>
            <a:ext cx="8422522" cy="5219474"/>
          </a:xfrm>
        </p:spPr>
        <p:txBody>
          <a:bodyPr/>
          <a:lstStyle/>
          <a:p>
            <a:r>
              <a:rPr lang="en-US" sz="2400" dirty="0"/>
              <a:t>Effective for combinations and disposals occurring in periods beginning after December 15, 2013</a:t>
            </a:r>
          </a:p>
          <a:p>
            <a:pPr marL="342900" indent="-342900">
              <a:buFont typeface="Arial" panose="020B0604020202020204" pitchFamily="34" charset="0"/>
              <a:buChar char="•"/>
            </a:pPr>
            <a:r>
              <a:rPr lang="en-US" sz="2400" dirty="0"/>
              <a:t>Fiscal years ended / ending:</a:t>
            </a:r>
          </a:p>
          <a:p>
            <a:pPr marL="525211" lvl="1" indent="-342900">
              <a:buFont typeface="Arial" panose="020B0604020202020204" pitchFamily="34" charset="0"/>
              <a:buChar char="•"/>
            </a:pPr>
            <a:r>
              <a:rPr lang="en-US" sz="2400" dirty="0"/>
              <a:t>December 31, 2014</a:t>
            </a:r>
          </a:p>
          <a:p>
            <a:pPr marL="525211" lvl="1" indent="-342900">
              <a:buFont typeface="Arial" panose="020B0604020202020204" pitchFamily="34" charset="0"/>
              <a:buChar char="•"/>
            </a:pPr>
            <a:r>
              <a:rPr lang="en-US" sz="2400" dirty="0"/>
              <a:t>May 31, 2015</a:t>
            </a:r>
          </a:p>
          <a:p>
            <a:pPr marL="525211" lvl="1" indent="-342900">
              <a:buFont typeface="Arial" panose="020B0604020202020204" pitchFamily="34" charset="0"/>
              <a:buChar char="•"/>
            </a:pPr>
            <a:r>
              <a:rPr lang="en-US" sz="2400" dirty="0"/>
              <a:t>June 30, 2015</a:t>
            </a:r>
          </a:p>
          <a:p>
            <a:pPr marL="525211" lvl="1" indent="-342900">
              <a:buFont typeface="Arial" panose="020B0604020202020204" pitchFamily="34" charset="0"/>
              <a:buChar char="•"/>
            </a:pPr>
            <a:r>
              <a:rPr lang="en-US" sz="2400" dirty="0"/>
              <a:t>August 31, 2015</a:t>
            </a:r>
          </a:p>
          <a:p>
            <a:pPr marL="525211" lvl="1" indent="-342900">
              <a:buFont typeface="Arial" panose="020B0604020202020204" pitchFamily="34" charset="0"/>
              <a:buChar char="•"/>
            </a:pPr>
            <a:r>
              <a:rPr lang="en-US" sz="2400" dirty="0"/>
              <a:t>September 30, 2015</a:t>
            </a:r>
          </a:p>
          <a:p>
            <a:r>
              <a:rPr lang="en-US" sz="2400" dirty="0"/>
              <a:t>Early application is encouraged</a:t>
            </a:r>
          </a:p>
          <a:p>
            <a:r>
              <a:rPr lang="en-US" sz="2400" dirty="0"/>
              <a:t>Applied prospectively. No retrospective application allowed.</a:t>
            </a:r>
          </a:p>
          <a:p>
            <a:endParaRPr lang="en-US" sz="2400" dirty="0"/>
          </a:p>
        </p:txBody>
      </p:sp>
    </p:spTree>
    <p:extLst>
      <p:ext uri="{BB962C8B-B14F-4D97-AF65-F5344CB8AC3E}">
        <p14:creationId xmlns:p14="http://schemas.microsoft.com/office/powerpoint/2010/main" val="9931131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GASB Statement No. 70</a:t>
            </a:r>
            <a:endParaRPr lang="en-US" dirty="0"/>
          </a:p>
        </p:txBody>
      </p:sp>
    </p:spTree>
    <p:extLst>
      <p:ext uri="{BB962C8B-B14F-4D97-AF65-F5344CB8AC3E}">
        <p14:creationId xmlns:p14="http://schemas.microsoft.com/office/powerpoint/2010/main" val="17797133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47</a:t>
            </a:fld>
            <a:endParaRPr lang="en-US" dirty="0"/>
          </a:p>
        </p:txBody>
      </p:sp>
      <p:sp>
        <p:nvSpPr>
          <p:cNvPr id="3" name="Title 2"/>
          <p:cNvSpPr>
            <a:spLocks noGrp="1"/>
          </p:cNvSpPr>
          <p:nvPr>
            <p:ph type="title"/>
          </p:nvPr>
        </p:nvSpPr>
        <p:spPr/>
        <p:txBody>
          <a:bodyPr/>
          <a:lstStyle/>
          <a:p>
            <a:r>
              <a:rPr lang="en-US" dirty="0" smtClean="0"/>
              <a:t>Issue</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Governments occasionally extend or receive financial guarantees on obligations of other entities without receiving or paying equivalent value for guarantees (nonexchange financial guarantees</a:t>
            </a:r>
            <a:r>
              <a:rPr lang="en-US" sz="2400" dirty="0" smtClean="0"/>
              <a:t>)</a:t>
            </a:r>
          </a:p>
          <a:p>
            <a:endParaRPr lang="en-US" sz="2400" dirty="0"/>
          </a:p>
          <a:p>
            <a:r>
              <a:rPr lang="en-US" sz="2400" dirty="0"/>
              <a:t>Current guidance in GASB Statement No. 62 is based on private sector guidance (exchange transactions)</a:t>
            </a:r>
          </a:p>
          <a:p>
            <a:pPr marL="342900" indent="-342900">
              <a:buFont typeface="Arial" panose="020B0604020202020204" pitchFamily="34" charset="0"/>
              <a:buChar char="•"/>
            </a:pPr>
            <a:r>
              <a:rPr lang="en-US" sz="2400" dirty="0"/>
              <a:t>FASB Statement No. 5</a:t>
            </a:r>
          </a:p>
          <a:p>
            <a:pPr marL="342900" indent="-342900">
              <a:buFont typeface="Arial" panose="020B0604020202020204" pitchFamily="34" charset="0"/>
              <a:buChar char="•"/>
            </a:pPr>
            <a:r>
              <a:rPr lang="en-US" sz="2400" dirty="0"/>
              <a:t>FASB Statement No. 14</a:t>
            </a:r>
          </a:p>
          <a:p>
            <a:pPr marL="342900" indent="-342900">
              <a:buFont typeface="Arial" panose="020B0604020202020204" pitchFamily="34" charset="0"/>
              <a:buChar char="•"/>
            </a:pPr>
            <a:r>
              <a:rPr lang="en-US" sz="2400" dirty="0"/>
              <a:t>FASB Statement No. 34</a:t>
            </a:r>
          </a:p>
        </p:txBody>
      </p:sp>
    </p:spTree>
    <p:extLst>
      <p:ext uri="{BB962C8B-B14F-4D97-AF65-F5344CB8AC3E}">
        <p14:creationId xmlns:p14="http://schemas.microsoft.com/office/powerpoint/2010/main" val="35722277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48</a:t>
            </a:fld>
            <a:endParaRPr lang="en-US" dirty="0"/>
          </a:p>
        </p:txBody>
      </p:sp>
      <p:sp>
        <p:nvSpPr>
          <p:cNvPr id="3" name="Title 2"/>
          <p:cNvSpPr>
            <a:spLocks noGrp="1"/>
          </p:cNvSpPr>
          <p:nvPr>
            <p:ph type="title"/>
          </p:nvPr>
        </p:nvSpPr>
        <p:spPr/>
        <p:txBody>
          <a:bodyPr/>
          <a:lstStyle/>
          <a:p>
            <a:r>
              <a:rPr lang="en-US" dirty="0" smtClean="0"/>
              <a:t>Scope</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Applies to governments that:</a:t>
            </a:r>
          </a:p>
          <a:p>
            <a:pPr marL="342900" indent="-342900">
              <a:buFont typeface="Arial" panose="020B0604020202020204" pitchFamily="34" charset="0"/>
              <a:buChar char="•"/>
            </a:pPr>
            <a:r>
              <a:rPr lang="en-US" sz="2400" dirty="0"/>
              <a:t>Extend nonexchange financial guarantees on an obligation of another party (a government, nonprofit, private entity, or individual)</a:t>
            </a:r>
          </a:p>
          <a:p>
            <a:pPr marL="342900" indent="-342900">
              <a:buFont typeface="Arial" panose="020B0604020202020204" pitchFamily="34" charset="0"/>
              <a:buChar char="•"/>
            </a:pPr>
            <a:r>
              <a:rPr lang="en-US" sz="2400" dirty="0"/>
              <a:t>Receive a guarantee from another party on its obligations</a:t>
            </a:r>
          </a:p>
          <a:p>
            <a:r>
              <a:rPr lang="en-US" sz="2400" dirty="0"/>
              <a:t>Does not apply to:</a:t>
            </a:r>
          </a:p>
          <a:p>
            <a:pPr marL="342900" indent="-342900">
              <a:buFont typeface="Arial" panose="020B0604020202020204" pitchFamily="34" charset="0"/>
              <a:buChar char="•"/>
            </a:pPr>
            <a:r>
              <a:rPr lang="en-US" sz="2400" dirty="0"/>
              <a:t>Financial guarantees provided as part of an exchange transaction, including guarantees related to special assessment debt</a:t>
            </a:r>
          </a:p>
        </p:txBody>
      </p:sp>
    </p:spTree>
    <p:extLst>
      <p:ext uri="{BB962C8B-B14F-4D97-AF65-F5344CB8AC3E}">
        <p14:creationId xmlns:p14="http://schemas.microsoft.com/office/powerpoint/2010/main" val="3856137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a:t>
            </a:fld>
            <a:endParaRPr lang="en-US" dirty="0"/>
          </a:p>
        </p:txBody>
      </p:sp>
      <p:sp>
        <p:nvSpPr>
          <p:cNvPr id="3" name="Title 2"/>
          <p:cNvSpPr>
            <a:spLocks noGrp="1"/>
          </p:cNvSpPr>
          <p:nvPr>
            <p:ph type="title"/>
          </p:nvPr>
        </p:nvSpPr>
        <p:spPr/>
        <p:txBody>
          <a:bodyPr/>
          <a:lstStyle/>
          <a:p>
            <a:r>
              <a:rPr lang="en-US" dirty="0" smtClean="0"/>
              <a:t>GASB 65 – Items Previously Reported as Assets and Liabilities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25584907"/>
              </p:ext>
            </p:extLst>
          </p:nvPr>
        </p:nvGraphicFramePr>
        <p:xfrm>
          <a:off x="334107" y="1572843"/>
          <a:ext cx="8475787" cy="3505200"/>
        </p:xfrm>
        <a:graphic>
          <a:graphicData uri="http://schemas.openxmlformats.org/drawingml/2006/table">
            <a:tbl>
              <a:tblPr>
                <a:tableStyleId>{5C22544A-7EE6-4342-B048-85BDC9FD1C3A}</a:tableStyleId>
              </a:tblPr>
              <a:tblGrid>
                <a:gridCol w="819450"/>
                <a:gridCol w="7656337"/>
              </a:tblGrid>
              <a:tr h="370840">
                <a:tc>
                  <a:txBody>
                    <a:bodyPr/>
                    <a:lstStyle/>
                    <a:p>
                      <a:pPr lvl="1" algn="ctr"/>
                      <a:endParaRPr lang="en-US" sz="4000" dirty="0"/>
                    </a:p>
                  </a:txBody>
                  <a:tcPr/>
                </a:tc>
                <a:tc>
                  <a:txBody>
                    <a:bodyPr/>
                    <a:lstStyle/>
                    <a:p>
                      <a:pPr lvl="0"/>
                      <a:r>
                        <a:rPr lang="en-US" sz="4000" dirty="0" smtClean="0"/>
                        <a:t>Assets</a:t>
                      </a:r>
                      <a:endParaRPr lang="en-US" sz="4000" dirty="0"/>
                    </a:p>
                  </a:txBody>
                  <a:tcPr/>
                </a:tc>
              </a:tr>
              <a:tr h="370840">
                <a:tc>
                  <a:txBody>
                    <a:bodyPr/>
                    <a:lstStyle/>
                    <a:p>
                      <a:pPr lvl="0" algn="ctr"/>
                      <a:endParaRPr lang="en-US" sz="4000" dirty="0"/>
                    </a:p>
                  </a:txBody>
                  <a:tcPr/>
                </a:tc>
                <a:tc>
                  <a:txBody>
                    <a:bodyPr/>
                    <a:lstStyle/>
                    <a:p>
                      <a:pPr lvl="0"/>
                      <a:endParaRPr lang="en-US" sz="4000" dirty="0"/>
                    </a:p>
                  </a:txBody>
                  <a:tcPr/>
                </a:tc>
              </a:tr>
              <a:tr h="370840">
                <a:tc>
                  <a:txBody>
                    <a:bodyPr/>
                    <a:lstStyle/>
                    <a:p>
                      <a:pPr algn="ctr"/>
                      <a:r>
                        <a:rPr lang="en-US" sz="4000" dirty="0" smtClean="0"/>
                        <a:t>-</a:t>
                      </a:r>
                      <a:endParaRPr lang="en-US" sz="4000" dirty="0"/>
                    </a:p>
                  </a:txBody>
                  <a:tcPr/>
                </a:tc>
                <a:tc>
                  <a:txBody>
                    <a:bodyPr/>
                    <a:lstStyle/>
                    <a:p>
                      <a:r>
                        <a:rPr lang="en-US" sz="4000" dirty="0" smtClean="0"/>
                        <a:t>Liabilities</a:t>
                      </a:r>
                      <a:endParaRPr lang="en-US" sz="4000" dirty="0"/>
                    </a:p>
                  </a:txBody>
                  <a:tcPr/>
                </a:tc>
              </a:tr>
              <a:tr h="370840">
                <a:tc>
                  <a:txBody>
                    <a:bodyPr/>
                    <a:lstStyle/>
                    <a:p>
                      <a:pPr algn="ctr"/>
                      <a:endParaRPr lang="en-US" sz="4000" dirty="0"/>
                    </a:p>
                  </a:txBody>
                  <a:tcPr/>
                </a:tc>
                <a:tc>
                  <a:txBody>
                    <a:bodyPr/>
                    <a:lstStyle/>
                    <a:p>
                      <a:endParaRPr lang="en-US" sz="4000" dirty="0"/>
                    </a:p>
                  </a:txBody>
                  <a:tcPr/>
                </a:tc>
              </a:tr>
              <a:tr h="370840">
                <a:tc>
                  <a:txBody>
                    <a:bodyPr/>
                    <a:lstStyle/>
                    <a:p>
                      <a:pPr algn="ctr"/>
                      <a:r>
                        <a:rPr lang="en-US" sz="4000" dirty="0" smtClean="0"/>
                        <a:t>=</a:t>
                      </a:r>
                      <a:endParaRPr lang="en-US" sz="4000" dirty="0"/>
                    </a:p>
                  </a:txBody>
                  <a:tcPr/>
                </a:tc>
                <a:tc>
                  <a:txBody>
                    <a:bodyPr/>
                    <a:lstStyle/>
                    <a:p>
                      <a:r>
                        <a:rPr lang="en-US" sz="4000" dirty="0" smtClean="0"/>
                        <a:t>Net Position</a:t>
                      </a:r>
                      <a:endParaRPr lang="en-US" sz="4000" dirty="0"/>
                    </a:p>
                  </a:txBody>
                  <a:tcPr/>
                </a:tc>
              </a:tr>
            </a:tbl>
          </a:graphicData>
        </a:graphic>
      </p:graphicFrame>
    </p:spTree>
    <p:extLst>
      <p:ext uri="{BB962C8B-B14F-4D97-AF65-F5344CB8AC3E}">
        <p14:creationId xmlns:p14="http://schemas.microsoft.com/office/powerpoint/2010/main" val="30292153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49</a:t>
            </a:fld>
            <a:endParaRPr lang="en-US" dirty="0"/>
          </a:p>
        </p:txBody>
      </p:sp>
      <p:sp>
        <p:nvSpPr>
          <p:cNvPr id="3" name="Title 2"/>
          <p:cNvSpPr>
            <a:spLocks noGrp="1"/>
          </p:cNvSpPr>
          <p:nvPr>
            <p:ph type="title"/>
          </p:nvPr>
        </p:nvSpPr>
        <p:spPr/>
        <p:txBody>
          <a:bodyPr/>
          <a:lstStyle/>
          <a:p>
            <a:r>
              <a:rPr lang="en-US" dirty="0" smtClean="0"/>
              <a:t>Recognition</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Recognized as a liability when qualitative factors indicated that it is </a:t>
            </a:r>
            <a:r>
              <a:rPr lang="en-US" sz="2400" u="sng" dirty="0"/>
              <a:t>more likely than not</a:t>
            </a:r>
            <a:r>
              <a:rPr lang="en-US" sz="2400" dirty="0"/>
              <a:t> (more than 50%) that a payment will be required to be </a:t>
            </a:r>
            <a:r>
              <a:rPr lang="en-US" sz="2400" dirty="0" smtClean="0"/>
              <a:t>made</a:t>
            </a:r>
          </a:p>
          <a:p>
            <a:endParaRPr lang="en-US" sz="2400" dirty="0"/>
          </a:p>
          <a:p>
            <a:r>
              <a:rPr lang="en-US" sz="2400" dirty="0"/>
              <a:t>Qualitative factors include, but are not limited to:</a:t>
            </a:r>
          </a:p>
          <a:p>
            <a:pPr marL="342900" indent="-342900">
              <a:buFont typeface="Arial" panose="020B0604020202020204" pitchFamily="34" charset="0"/>
              <a:buChar char="•"/>
            </a:pPr>
            <a:r>
              <a:rPr lang="en-US" sz="2400" dirty="0"/>
              <a:t>Initiation of bankruptcy or financial reorganization</a:t>
            </a:r>
          </a:p>
          <a:p>
            <a:pPr marL="342900" indent="-342900">
              <a:buFont typeface="Arial" panose="020B0604020202020204" pitchFamily="34" charset="0"/>
              <a:buChar char="•"/>
            </a:pPr>
            <a:r>
              <a:rPr lang="en-US" sz="2400" dirty="0"/>
              <a:t>Breach of debt contract on guaranteed obligation</a:t>
            </a:r>
          </a:p>
          <a:p>
            <a:pPr marL="342900" indent="-342900">
              <a:buFont typeface="Arial" panose="020B0604020202020204" pitchFamily="34" charset="0"/>
              <a:buChar char="•"/>
            </a:pPr>
            <a:r>
              <a:rPr lang="en-US" sz="2400" dirty="0"/>
              <a:t>Other indicators of financial difficulty</a:t>
            </a:r>
          </a:p>
        </p:txBody>
      </p:sp>
    </p:spTree>
    <p:extLst>
      <p:ext uri="{BB962C8B-B14F-4D97-AF65-F5344CB8AC3E}">
        <p14:creationId xmlns:p14="http://schemas.microsoft.com/office/powerpoint/2010/main" val="11042124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50</a:t>
            </a:fld>
            <a:endParaRPr lang="en-US" dirty="0"/>
          </a:p>
        </p:txBody>
      </p:sp>
      <p:sp>
        <p:nvSpPr>
          <p:cNvPr id="3" name="Title 2"/>
          <p:cNvSpPr>
            <a:spLocks noGrp="1"/>
          </p:cNvSpPr>
          <p:nvPr>
            <p:ph type="title"/>
          </p:nvPr>
        </p:nvSpPr>
        <p:spPr/>
        <p:txBody>
          <a:bodyPr/>
          <a:lstStyle/>
          <a:p>
            <a:r>
              <a:rPr lang="en-US" dirty="0" smtClean="0"/>
              <a:t>Recognition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When similar nonexchange financial guarantees (groups or portfolios) are extended</a:t>
            </a:r>
          </a:p>
          <a:p>
            <a:pPr marL="342900" indent="-342900">
              <a:buFont typeface="Arial" panose="020B0604020202020204" pitchFamily="34" charset="0"/>
              <a:buChar char="•"/>
            </a:pPr>
            <a:r>
              <a:rPr lang="en-US" sz="2400" dirty="0"/>
              <a:t>Assess qualitative factors and relevant historical data</a:t>
            </a:r>
          </a:p>
          <a:p>
            <a:pPr marL="342900" indent="-342900">
              <a:buFont typeface="Arial" panose="020B0604020202020204" pitchFamily="34" charset="0"/>
              <a:buChar char="•"/>
            </a:pPr>
            <a:r>
              <a:rPr lang="en-US" sz="2400" dirty="0"/>
              <a:t>Based on likelihood of making payment on one or more guarantees within the group, not in relation to each individual guarantee</a:t>
            </a:r>
          </a:p>
          <a:p>
            <a:r>
              <a:rPr lang="en-US" sz="2400" dirty="0"/>
              <a:t>Modified accrual—Liabilities are recognized when normally expected to be liquidated with expendable available financial resources (when guarantee payments are due and payable)</a:t>
            </a:r>
          </a:p>
        </p:txBody>
      </p:sp>
    </p:spTree>
    <p:extLst>
      <p:ext uri="{BB962C8B-B14F-4D97-AF65-F5344CB8AC3E}">
        <p14:creationId xmlns:p14="http://schemas.microsoft.com/office/powerpoint/2010/main" val="42309480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51</a:t>
            </a:fld>
            <a:endParaRPr lang="en-US" dirty="0"/>
          </a:p>
        </p:txBody>
      </p:sp>
      <p:sp>
        <p:nvSpPr>
          <p:cNvPr id="3" name="Title 2"/>
          <p:cNvSpPr>
            <a:spLocks noGrp="1"/>
          </p:cNvSpPr>
          <p:nvPr>
            <p:ph type="title"/>
          </p:nvPr>
        </p:nvSpPr>
        <p:spPr/>
        <p:txBody>
          <a:bodyPr/>
          <a:lstStyle/>
          <a:p>
            <a:r>
              <a:rPr lang="en-US" dirty="0" smtClean="0"/>
              <a:t>Recognition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Governments receiving nonexchange financial guarantees should recognize revenue when released as an obligor</a:t>
            </a:r>
          </a:p>
          <a:p>
            <a:r>
              <a:rPr lang="en-US" sz="2400" dirty="0"/>
              <a:t>Exception for nonexchange financial guarantees extended and received within the same reporting entity:</a:t>
            </a:r>
          </a:p>
          <a:p>
            <a:pPr marL="342900" indent="-342900">
              <a:buFont typeface="Arial" panose="020B0604020202020204" pitchFamily="34" charset="0"/>
              <a:buChar char="•"/>
            </a:pPr>
            <a:r>
              <a:rPr lang="en-US" sz="2400" dirty="0"/>
              <a:t>Blended component units only</a:t>
            </a:r>
          </a:p>
          <a:p>
            <a:pPr marL="342900" indent="-342900">
              <a:buFont typeface="Arial" panose="020B0604020202020204" pitchFamily="34" charset="0"/>
              <a:buChar char="•"/>
            </a:pPr>
            <a:r>
              <a:rPr lang="en-US" sz="2400" dirty="0"/>
              <a:t>Recognize receivable equal to liability of guarantor if:</a:t>
            </a:r>
          </a:p>
          <a:p>
            <a:pPr marL="525211" lvl="1" indent="-342900">
              <a:buFont typeface="Arial" panose="020B0604020202020204" pitchFamily="34" charset="0"/>
              <a:buChar char="•"/>
            </a:pPr>
            <a:r>
              <a:rPr lang="en-US" sz="2400" dirty="0"/>
              <a:t>Between primary government and blended component unit</a:t>
            </a:r>
          </a:p>
          <a:p>
            <a:pPr marL="525211" lvl="1" indent="-342900">
              <a:buFont typeface="Arial" panose="020B0604020202020204" pitchFamily="34" charset="0"/>
              <a:buChar char="•"/>
            </a:pPr>
            <a:r>
              <a:rPr lang="en-US" sz="2400" dirty="0"/>
              <a:t>Between blended component units of same primary government</a:t>
            </a:r>
          </a:p>
          <a:p>
            <a:pPr marL="342900" indent="-342900">
              <a:buFont typeface="Arial" panose="020B0604020202020204" pitchFamily="34" charset="0"/>
              <a:buChar char="•"/>
            </a:pPr>
            <a:r>
              <a:rPr lang="en-US" sz="2400" dirty="0"/>
              <a:t>Others treated the same as guarantees with outside entities</a:t>
            </a:r>
          </a:p>
        </p:txBody>
      </p:sp>
    </p:spTree>
    <p:extLst>
      <p:ext uri="{BB962C8B-B14F-4D97-AF65-F5344CB8AC3E}">
        <p14:creationId xmlns:p14="http://schemas.microsoft.com/office/powerpoint/2010/main" val="29002783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52</a:t>
            </a:fld>
            <a:endParaRPr lang="en-US" dirty="0"/>
          </a:p>
        </p:txBody>
      </p:sp>
      <p:sp>
        <p:nvSpPr>
          <p:cNvPr id="3" name="Title 2"/>
          <p:cNvSpPr>
            <a:spLocks noGrp="1"/>
          </p:cNvSpPr>
          <p:nvPr>
            <p:ph type="title"/>
          </p:nvPr>
        </p:nvSpPr>
        <p:spPr/>
        <p:txBody>
          <a:bodyPr/>
          <a:lstStyle/>
          <a:p>
            <a:r>
              <a:rPr lang="en-US" dirty="0" smtClean="0"/>
              <a:t>Measurement</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Liability should be measured at:</a:t>
            </a:r>
          </a:p>
          <a:p>
            <a:pPr marL="342900" indent="-342900">
              <a:buFont typeface="Arial" panose="020B0604020202020204" pitchFamily="34" charset="0"/>
              <a:buChar char="•"/>
            </a:pPr>
            <a:r>
              <a:rPr lang="en-US" sz="2400" dirty="0"/>
              <a:t>Best estimate of the discounted present value of the future outflows expected to be incurred</a:t>
            </a:r>
          </a:p>
          <a:p>
            <a:pPr marL="342900" indent="-342900">
              <a:buFont typeface="Arial" panose="020B0604020202020204" pitchFamily="34" charset="0"/>
              <a:buChar char="•"/>
            </a:pPr>
            <a:r>
              <a:rPr lang="en-US" sz="2400" dirty="0"/>
              <a:t>If no best estimate, but range exists, the minimum of amount of that range</a:t>
            </a:r>
          </a:p>
        </p:txBody>
      </p:sp>
    </p:spTree>
    <p:extLst>
      <p:ext uri="{BB962C8B-B14F-4D97-AF65-F5344CB8AC3E}">
        <p14:creationId xmlns:p14="http://schemas.microsoft.com/office/powerpoint/2010/main" val="10767568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53</a:t>
            </a:fld>
            <a:endParaRPr lang="en-US" dirty="0"/>
          </a:p>
        </p:txBody>
      </p:sp>
      <p:sp>
        <p:nvSpPr>
          <p:cNvPr id="3" name="Title 2"/>
          <p:cNvSpPr>
            <a:spLocks noGrp="1"/>
          </p:cNvSpPr>
          <p:nvPr>
            <p:ph type="title"/>
          </p:nvPr>
        </p:nvSpPr>
        <p:spPr/>
        <p:txBody>
          <a:bodyPr/>
          <a:lstStyle/>
          <a:p>
            <a:r>
              <a:rPr lang="en-US" dirty="0" smtClean="0"/>
              <a:t>Disclosures</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For all extended nonexchange financial guarantees by type:</a:t>
            </a:r>
          </a:p>
          <a:p>
            <a:pPr marL="342900" indent="-342900">
              <a:buFont typeface="Arial" panose="020B0604020202020204" pitchFamily="34" charset="0"/>
              <a:buChar char="•"/>
            </a:pPr>
            <a:r>
              <a:rPr lang="en-US" sz="2400" dirty="0"/>
              <a:t>Description of the guarantees identifying:</a:t>
            </a:r>
          </a:p>
          <a:p>
            <a:pPr marL="525211" lvl="1" indent="-342900">
              <a:buFont typeface="Arial" panose="020B0604020202020204" pitchFamily="34" charset="0"/>
              <a:buChar char="•"/>
            </a:pPr>
            <a:r>
              <a:rPr lang="en-US" sz="2400" dirty="0"/>
              <a:t>Legal authority, limits</a:t>
            </a:r>
          </a:p>
          <a:p>
            <a:pPr marL="525211" lvl="1" indent="-342900">
              <a:buFont typeface="Arial" panose="020B0604020202020204" pitchFamily="34" charset="0"/>
              <a:buChar char="•"/>
            </a:pPr>
            <a:r>
              <a:rPr lang="en-US" sz="2400" dirty="0"/>
              <a:t>Relationship to entity/entities issuing the guaranteed obligation</a:t>
            </a:r>
          </a:p>
          <a:p>
            <a:pPr marL="525211" lvl="1" indent="-342900">
              <a:buFont typeface="Arial" panose="020B0604020202020204" pitchFamily="34" charset="0"/>
              <a:buChar char="•"/>
            </a:pPr>
            <a:r>
              <a:rPr lang="en-US" sz="2400" dirty="0"/>
              <a:t>Length of time of the guarantee</a:t>
            </a:r>
          </a:p>
          <a:p>
            <a:pPr marL="525211" lvl="1" indent="-342900">
              <a:buFont typeface="Arial" panose="020B0604020202020204" pitchFamily="34" charset="0"/>
              <a:buChar char="•"/>
            </a:pPr>
            <a:r>
              <a:rPr lang="en-US" sz="2400" dirty="0"/>
              <a:t>Arrangements for recovering guarantee payments made</a:t>
            </a:r>
          </a:p>
          <a:p>
            <a:pPr marL="342900" indent="-342900">
              <a:buFont typeface="Arial" panose="020B0604020202020204" pitchFamily="34" charset="0"/>
              <a:buChar char="•"/>
            </a:pPr>
            <a:r>
              <a:rPr lang="en-US" sz="2400" dirty="0"/>
              <a:t>Amount of guarantees outstanding</a:t>
            </a:r>
          </a:p>
        </p:txBody>
      </p:sp>
    </p:spTree>
    <p:extLst>
      <p:ext uri="{BB962C8B-B14F-4D97-AF65-F5344CB8AC3E}">
        <p14:creationId xmlns:p14="http://schemas.microsoft.com/office/powerpoint/2010/main" val="19855381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54</a:t>
            </a:fld>
            <a:endParaRPr lang="en-US" dirty="0"/>
          </a:p>
        </p:txBody>
      </p:sp>
      <p:sp>
        <p:nvSpPr>
          <p:cNvPr id="3" name="Title 2"/>
          <p:cNvSpPr>
            <a:spLocks noGrp="1"/>
          </p:cNvSpPr>
          <p:nvPr>
            <p:ph type="title"/>
          </p:nvPr>
        </p:nvSpPr>
        <p:spPr/>
        <p:txBody>
          <a:bodyPr/>
          <a:lstStyle/>
          <a:p>
            <a:r>
              <a:rPr lang="en-US" dirty="0" smtClean="0"/>
              <a:t>Disclosures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When liabilities recognized or payments made during the period:</a:t>
            </a:r>
          </a:p>
          <a:p>
            <a:pPr marL="342900" indent="-342900">
              <a:buFont typeface="Arial" panose="020B0604020202020204" pitchFamily="34" charset="0"/>
              <a:buChar char="•"/>
            </a:pPr>
            <a:r>
              <a:rPr lang="en-US" sz="2400" dirty="0"/>
              <a:t>Description of timing and recognition of measurement</a:t>
            </a:r>
          </a:p>
          <a:p>
            <a:pPr marL="342900" indent="-342900">
              <a:buFont typeface="Arial" panose="020B0604020202020204" pitchFamily="34" charset="0"/>
              <a:buChar char="•"/>
            </a:pPr>
            <a:r>
              <a:rPr lang="en-US" sz="2400" dirty="0"/>
              <a:t>Reconciliation of amounts recognized (roll forward)</a:t>
            </a:r>
          </a:p>
          <a:p>
            <a:pPr marL="342900" indent="-342900">
              <a:buFont typeface="Arial" panose="020B0604020202020204" pitchFamily="34" charset="0"/>
              <a:buChar char="•"/>
            </a:pPr>
            <a:r>
              <a:rPr lang="en-US" sz="2400" dirty="0"/>
              <a:t>Cumulative amounts paid on the guarantee</a:t>
            </a:r>
          </a:p>
          <a:p>
            <a:pPr marL="342900" indent="-342900">
              <a:buFont typeface="Arial" panose="020B0604020202020204" pitchFamily="34" charset="0"/>
              <a:buChar char="•"/>
            </a:pPr>
            <a:r>
              <a:rPr lang="en-US" sz="2400" dirty="0"/>
              <a:t>Amounts expected to be recovered</a:t>
            </a:r>
          </a:p>
        </p:txBody>
      </p:sp>
    </p:spTree>
    <p:extLst>
      <p:ext uri="{BB962C8B-B14F-4D97-AF65-F5344CB8AC3E}">
        <p14:creationId xmlns:p14="http://schemas.microsoft.com/office/powerpoint/2010/main" val="39323441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55</a:t>
            </a:fld>
            <a:endParaRPr lang="en-US" dirty="0"/>
          </a:p>
        </p:txBody>
      </p:sp>
      <p:sp>
        <p:nvSpPr>
          <p:cNvPr id="3" name="Title 2"/>
          <p:cNvSpPr>
            <a:spLocks noGrp="1"/>
          </p:cNvSpPr>
          <p:nvPr>
            <p:ph type="title"/>
          </p:nvPr>
        </p:nvSpPr>
        <p:spPr/>
        <p:txBody>
          <a:bodyPr/>
          <a:lstStyle/>
          <a:p>
            <a:r>
              <a:rPr lang="en-US" dirty="0" smtClean="0"/>
              <a:t>Disclosures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Received nonexchange financial guarantees by type of obligation</a:t>
            </a:r>
          </a:p>
          <a:p>
            <a:pPr marL="342900" indent="-342900">
              <a:buFont typeface="Arial" panose="020B0604020202020204" pitchFamily="34" charset="0"/>
              <a:buChar char="•"/>
            </a:pPr>
            <a:r>
              <a:rPr lang="en-US" sz="2400" dirty="0"/>
              <a:t>Name of guarantor</a:t>
            </a:r>
          </a:p>
          <a:p>
            <a:pPr marL="342900" indent="-342900">
              <a:buFont typeface="Arial" panose="020B0604020202020204" pitchFamily="34" charset="0"/>
              <a:buChar char="•"/>
            </a:pPr>
            <a:r>
              <a:rPr lang="en-US" sz="2400" dirty="0"/>
              <a:t>Amount of guarantee</a:t>
            </a:r>
          </a:p>
          <a:p>
            <a:pPr marL="342900" indent="-342900">
              <a:buFont typeface="Arial" panose="020B0604020202020204" pitchFamily="34" charset="0"/>
              <a:buChar char="•"/>
            </a:pPr>
            <a:r>
              <a:rPr lang="en-US" sz="2400" dirty="0"/>
              <a:t>Length of time of guarantee</a:t>
            </a:r>
          </a:p>
          <a:p>
            <a:pPr marL="342900" indent="-342900">
              <a:buFont typeface="Arial" panose="020B0604020202020204" pitchFamily="34" charset="0"/>
              <a:buChar char="•"/>
            </a:pPr>
            <a:r>
              <a:rPr lang="en-US" sz="2400" dirty="0"/>
              <a:t>Amount of guarantee payments made by guarantor during the period</a:t>
            </a:r>
          </a:p>
          <a:p>
            <a:pPr marL="342900" indent="-342900">
              <a:buFont typeface="Arial" panose="020B0604020202020204" pitchFamily="34" charset="0"/>
              <a:buChar char="•"/>
            </a:pPr>
            <a:r>
              <a:rPr lang="en-US" sz="2400" dirty="0"/>
              <a:t>Cumulative amounts of guarantee payments made on outstanding obligations</a:t>
            </a:r>
          </a:p>
          <a:p>
            <a:pPr marL="342900" indent="-342900">
              <a:buFont typeface="Arial" panose="020B0604020202020204" pitchFamily="34" charset="0"/>
              <a:buChar char="•"/>
            </a:pPr>
            <a:r>
              <a:rPr lang="en-US" sz="2400" dirty="0"/>
              <a:t>Description of requirements to repay guarantor</a:t>
            </a:r>
          </a:p>
          <a:p>
            <a:pPr marL="342900" indent="-342900">
              <a:buFont typeface="Arial" panose="020B0604020202020204" pitchFamily="34" charset="0"/>
              <a:buChar char="•"/>
            </a:pPr>
            <a:r>
              <a:rPr lang="en-US" sz="2400" dirty="0"/>
              <a:t>Amount of outstanding requirements to repay guarantor</a:t>
            </a:r>
          </a:p>
        </p:txBody>
      </p:sp>
    </p:spTree>
    <p:extLst>
      <p:ext uri="{BB962C8B-B14F-4D97-AF65-F5344CB8AC3E}">
        <p14:creationId xmlns:p14="http://schemas.microsoft.com/office/powerpoint/2010/main" val="401129150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56</a:t>
            </a:fld>
            <a:endParaRPr lang="en-US" dirty="0"/>
          </a:p>
        </p:txBody>
      </p:sp>
      <p:sp>
        <p:nvSpPr>
          <p:cNvPr id="3" name="Title 2"/>
          <p:cNvSpPr>
            <a:spLocks noGrp="1"/>
          </p:cNvSpPr>
          <p:nvPr>
            <p:ph type="title"/>
          </p:nvPr>
        </p:nvSpPr>
        <p:spPr/>
        <p:txBody>
          <a:bodyPr/>
          <a:lstStyle/>
          <a:p>
            <a:r>
              <a:rPr lang="en-US" dirty="0" smtClean="0"/>
              <a:t>Effective Date</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Effective for periods beginning after June 15, 2013</a:t>
            </a:r>
          </a:p>
          <a:p>
            <a:pPr marL="342900" indent="-342900">
              <a:buFont typeface="Arial" panose="020B0604020202020204" pitchFamily="34" charset="0"/>
              <a:buChar char="•"/>
            </a:pPr>
            <a:r>
              <a:rPr lang="en-US" sz="2400" dirty="0"/>
              <a:t>Fiscal years ended / ending:</a:t>
            </a:r>
          </a:p>
          <a:p>
            <a:pPr marL="525211" lvl="1" indent="-342900">
              <a:buFont typeface="Arial" panose="020B0604020202020204" pitchFamily="34" charset="0"/>
              <a:buChar char="•"/>
            </a:pPr>
            <a:r>
              <a:rPr lang="en-US" sz="2400" dirty="0"/>
              <a:t>June 30, 2014</a:t>
            </a:r>
          </a:p>
          <a:p>
            <a:pPr marL="525211" lvl="1" indent="-342900">
              <a:buFont typeface="Arial" panose="020B0604020202020204" pitchFamily="34" charset="0"/>
              <a:buChar char="•"/>
            </a:pPr>
            <a:r>
              <a:rPr lang="en-US" sz="2400" dirty="0"/>
              <a:t>August 31, 2014</a:t>
            </a:r>
          </a:p>
          <a:p>
            <a:pPr marL="525211" lvl="1" indent="-342900">
              <a:buFont typeface="Arial" panose="020B0604020202020204" pitchFamily="34" charset="0"/>
              <a:buChar char="•"/>
            </a:pPr>
            <a:r>
              <a:rPr lang="en-US" sz="2400" dirty="0"/>
              <a:t>September 30, 2014</a:t>
            </a:r>
          </a:p>
          <a:p>
            <a:pPr marL="525211" lvl="1" indent="-342900">
              <a:buFont typeface="Arial" panose="020B0604020202020204" pitchFamily="34" charset="0"/>
              <a:buChar char="•"/>
            </a:pPr>
            <a:r>
              <a:rPr lang="en-US" sz="2400" dirty="0"/>
              <a:t>December 31, 2014</a:t>
            </a:r>
          </a:p>
          <a:p>
            <a:pPr marL="525211" lvl="1" indent="-342900">
              <a:buFont typeface="Arial" panose="020B0604020202020204" pitchFamily="34" charset="0"/>
              <a:buChar char="•"/>
            </a:pPr>
            <a:r>
              <a:rPr lang="en-US" sz="2400" dirty="0"/>
              <a:t>May 31, 2015</a:t>
            </a:r>
          </a:p>
          <a:p>
            <a:r>
              <a:rPr lang="en-US" sz="2400" dirty="0"/>
              <a:t>Early application is encouraged</a:t>
            </a:r>
          </a:p>
          <a:p>
            <a:r>
              <a:rPr lang="en-US" sz="2400" dirty="0"/>
              <a:t>Applied retroactively</a:t>
            </a:r>
          </a:p>
          <a:p>
            <a:pPr marL="342900" indent="-342900">
              <a:buFont typeface="Arial" panose="020B0604020202020204" pitchFamily="34" charset="0"/>
              <a:buChar char="•"/>
            </a:pPr>
            <a:r>
              <a:rPr lang="en-US" sz="2400" u="sng" dirty="0"/>
              <a:t>Exception</a:t>
            </a:r>
            <a:r>
              <a:rPr lang="en-US" sz="2400" dirty="0"/>
              <a:t>: Disclosures requiring cumulative amounts may be applied prospectively</a:t>
            </a:r>
          </a:p>
        </p:txBody>
      </p:sp>
    </p:spTree>
    <p:extLst>
      <p:ext uri="{BB962C8B-B14F-4D97-AF65-F5344CB8AC3E}">
        <p14:creationId xmlns:p14="http://schemas.microsoft.com/office/powerpoint/2010/main" val="14668158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820" y="2670657"/>
            <a:ext cx="7754995" cy="1128762"/>
          </a:xfrm>
        </p:spPr>
        <p:txBody>
          <a:bodyPr/>
          <a:lstStyle/>
          <a:p>
            <a:r>
              <a:rPr lang="en-US" dirty="0" smtClean="0"/>
              <a:t>GASB’s Current Technical Agenda</a:t>
            </a:r>
            <a:endParaRPr lang="en-US" dirty="0"/>
          </a:p>
        </p:txBody>
      </p:sp>
    </p:spTree>
    <p:extLst>
      <p:ext uri="{BB962C8B-B14F-4D97-AF65-F5344CB8AC3E}">
        <p14:creationId xmlns:p14="http://schemas.microsoft.com/office/powerpoint/2010/main" val="96596930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Exposure Documents</a:t>
            </a:r>
            <a:endParaRPr lang="en-US" dirty="0"/>
          </a:p>
        </p:txBody>
      </p:sp>
    </p:spTree>
    <p:extLst>
      <p:ext uri="{BB962C8B-B14F-4D97-AF65-F5344CB8AC3E}">
        <p14:creationId xmlns:p14="http://schemas.microsoft.com/office/powerpoint/2010/main" val="2797690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a:t>
            </a:fld>
            <a:endParaRPr lang="en-US" dirty="0"/>
          </a:p>
        </p:txBody>
      </p:sp>
      <p:sp>
        <p:nvSpPr>
          <p:cNvPr id="3" name="Title 2"/>
          <p:cNvSpPr>
            <a:spLocks noGrp="1"/>
          </p:cNvSpPr>
          <p:nvPr>
            <p:ph type="title"/>
          </p:nvPr>
        </p:nvSpPr>
        <p:spPr/>
        <p:txBody>
          <a:bodyPr/>
          <a:lstStyle/>
          <a:p>
            <a:r>
              <a:rPr lang="en-US" dirty="0" smtClean="0"/>
              <a:t>GASB 65 – Items Previously Reported as Assets and Liabilities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67095830"/>
              </p:ext>
            </p:extLst>
          </p:nvPr>
        </p:nvGraphicFramePr>
        <p:xfrm>
          <a:off x="334107" y="1572843"/>
          <a:ext cx="8475787" cy="3505200"/>
        </p:xfrm>
        <a:graphic>
          <a:graphicData uri="http://schemas.openxmlformats.org/drawingml/2006/table">
            <a:tbl>
              <a:tblPr>
                <a:tableStyleId>{5C22544A-7EE6-4342-B048-85BDC9FD1C3A}</a:tableStyleId>
              </a:tblPr>
              <a:tblGrid>
                <a:gridCol w="819450"/>
                <a:gridCol w="7656337"/>
              </a:tblGrid>
              <a:tr h="370840">
                <a:tc>
                  <a:txBody>
                    <a:bodyPr/>
                    <a:lstStyle/>
                    <a:p>
                      <a:pPr lvl="1" algn="ctr"/>
                      <a:endParaRPr lang="en-US" sz="4000" dirty="0"/>
                    </a:p>
                  </a:txBody>
                  <a:tcPr/>
                </a:tc>
                <a:tc>
                  <a:txBody>
                    <a:bodyPr/>
                    <a:lstStyle/>
                    <a:p>
                      <a:pPr lvl="0"/>
                      <a:r>
                        <a:rPr lang="en-US" sz="4000" dirty="0" smtClean="0"/>
                        <a:t>Assets</a:t>
                      </a:r>
                      <a:endParaRPr lang="en-US" sz="4000" dirty="0"/>
                    </a:p>
                  </a:txBody>
                  <a:tcPr/>
                </a:tc>
              </a:tr>
              <a:tr h="370840">
                <a:tc>
                  <a:txBody>
                    <a:bodyPr/>
                    <a:lstStyle/>
                    <a:p>
                      <a:pPr lvl="0" algn="ctr"/>
                      <a:r>
                        <a:rPr lang="en-US" sz="4000" dirty="0" smtClean="0"/>
                        <a:t>+</a:t>
                      </a:r>
                      <a:endParaRPr lang="en-US" sz="4000" dirty="0"/>
                    </a:p>
                  </a:txBody>
                  <a:tcPr>
                    <a:solidFill>
                      <a:schemeClr val="accent2"/>
                    </a:solidFill>
                  </a:tcPr>
                </a:tc>
                <a:tc>
                  <a:txBody>
                    <a:bodyPr/>
                    <a:lstStyle/>
                    <a:p>
                      <a:pPr lvl="0"/>
                      <a:r>
                        <a:rPr lang="en-US" sz="4000" dirty="0" smtClean="0"/>
                        <a:t>Deferred Outflows</a:t>
                      </a:r>
                      <a:r>
                        <a:rPr lang="en-US" sz="4000" baseline="0" dirty="0" smtClean="0"/>
                        <a:t> of Resources</a:t>
                      </a:r>
                      <a:endParaRPr lang="en-US" sz="4000" dirty="0"/>
                    </a:p>
                  </a:txBody>
                  <a:tcPr>
                    <a:solidFill>
                      <a:schemeClr val="accent2"/>
                    </a:solidFill>
                  </a:tcPr>
                </a:tc>
              </a:tr>
              <a:tr h="370840">
                <a:tc>
                  <a:txBody>
                    <a:bodyPr/>
                    <a:lstStyle/>
                    <a:p>
                      <a:pPr algn="ctr"/>
                      <a:r>
                        <a:rPr lang="en-US" sz="4000" dirty="0" smtClean="0"/>
                        <a:t>-</a:t>
                      </a:r>
                      <a:endParaRPr lang="en-US" sz="4000" dirty="0"/>
                    </a:p>
                  </a:txBody>
                  <a:tcPr/>
                </a:tc>
                <a:tc>
                  <a:txBody>
                    <a:bodyPr/>
                    <a:lstStyle/>
                    <a:p>
                      <a:r>
                        <a:rPr lang="en-US" sz="4000" dirty="0" smtClean="0"/>
                        <a:t>Liabilities</a:t>
                      </a:r>
                      <a:endParaRPr lang="en-US" sz="4000" dirty="0"/>
                    </a:p>
                  </a:txBody>
                  <a:tcPr/>
                </a:tc>
              </a:tr>
              <a:tr h="370840">
                <a:tc>
                  <a:txBody>
                    <a:bodyPr/>
                    <a:lstStyle/>
                    <a:p>
                      <a:pPr algn="ctr"/>
                      <a:r>
                        <a:rPr lang="en-US" sz="4000" dirty="0" smtClean="0"/>
                        <a:t>-</a:t>
                      </a:r>
                      <a:endParaRPr lang="en-US" sz="4000" dirty="0"/>
                    </a:p>
                  </a:txBody>
                  <a:tcPr>
                    <a:solidFill>
                      <a:schemeClr val="accent2"/>
                    </a:solidFill>
                  </a:tcPr>
                </a:tc>
                <a:tc>
                  <a:txBody>
                    <a:bodyPr/>
                    <a:lstStyle/>
                    <a:p>
                      <a:r>
                        <a:rPr lang="en-US" sz="4000" dirty="0" smtClean="0"/>
                        <a:t>Deferred Inflows of Resources</a:t>
                      </a:r>
                      <a:endParaRPr lang="en-US" sz="4000" dirty="0"/>
                    </a:p>
                  </a:txBody>
                  <a:tcPr>
                    <a:solidFill>
                      <a:schemeClr val="accent2"/>
                    </a:solidFill>
                  </a:tcPr>
                </a:tc>
              </a:tr>
              <a:tr h="370840">
                <a:tc>
                  <a:txBody>
                    <a:bodyPr/>
                    <a:lstStyle/>
                    <a:p>
                      <a:pPr algn="ctr"/>
                      <a:r>
                        <a:rPr lang="en-US" sz="4000" dirty="0" smtClean="0"/>
                        <a:t>=</a:t>
                      </a:r>
                      <a:endParaRPr lang="en-US" sz="4000" dirty="0"/>
                    </a:p>
                  </a:txBody>
                  <a:tcPr/>
                </a:tc>
                <a:tc>
                  <a:txBody>
                    <a:bodyPr/>
                    <a:lstStyle/>
                    <a:p>
                      <a:r>
                        <a:rPr lang="en-US" sz="4000" dirty="0" smtClean="0"/>
                        <a:t>Net Position</a:t>
                      </a:r>
                      <a:endParaRPr lang="en-US" sz="4000" dirty="0"/>
                    </a:p>
                  </a:txBody>
                  <a:tcPr/>
                </a:tc>
              </a:tr>
            </a:tbl>
          </a:graphicData>
        </a:graphic>
      </p:graphicFrame>
    </p:spTree>
    <p:extLst>
      <p:ext uri="{BB962C8B-B14F-4D97-AF65-F5344CB8AC3E}">
        <p14:creationId xmlns:p14="http://schemas.microsoft.com/office/powerpoint/2010/main" val="22447774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59</a:t>
            </a:fld>
            <a:endParaRPr lang="en-US" dirty="0"/>
          </a:p>
        </p:txBody>
      </p:sp>
      <p:sp>
        <p:nvSpPr>
          <p:cNvPr id="3" name="Title 2"/>
          <p:cNvSpPr>
            <a:spLocks noGrp="1"/>
          </p:cNvSpPr>
          <p:nvPr>
            <p:ph type="title"/>
          </p:nvPr>
        </p:nvSpPr>
        <p:spPr/>
        <p:txBody>
          <a:bodyPr/>
          <a:lstStyle/>
          <a:p>
            <a:r>
              <a:rPr lang="en-US" dirty="0" smtClean="0"/>
              <a:t>Current Exposure Drafts</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smtClean="0"/>
              <a:t>Postemployment Benefits Other Than Pensions (OPEB) and Non-Trust-Administered Pensions</a:t>
            </a:r>
          </a:p>
          <a:p>
            <a:pPr marL="342900" indent="-342900">
              <a:buFont typeface="Arial" panose="020B0604020202020204" pitchFamily="34" charset="0"/>
              <a:buChar char="•"/>
            </a:pPr>
            <a:r>
              <a:rPr lang="en-US" sz="2400" dirty="0" smtClean="0"/>
              <a:t>Accounting </a:t>
            </a:r>
            <a:r>
              <a:rPr lang="en-US" sz="2400" dirty="0"/>
              <a:t>and Financial Reporting for </a:t>
            </a:r>
            <a:r>
              <a:rPr lang="en-US" sz="2400" dirty="0" smtClean="0"/>
              <a:t>OPEB</a:t>
            </a:r>
            <a:endParaRPr lang="en-US" sz="2400" dirty="0"/>
          </a:p>
          <a:p>
            <a:pPr marL="342900" indent="-342900">
              <a:buFont typeface="Arial" panose="020B0604020202020204" pitchFamily="34" charset="0"/>
              <a:buChar char="•"/>
            </a:pPr>
            <a:r>
              <a:rPr lang="en-US" sz="2400" dirty="0"/>
              <a:t>Financial Reporting for </a:t>
            </a:r>
            <a:r>
              <a:rPr lang="en-US" sz="2400" dirty="0" smtClean="0"/>
              <a:t>OPEB </a:t>
            </a:r>
            <a:r>
              <a:rPr lang="en-US" sz="2400" dirty="0"/>
              <a:t>Plans</a:t>
            </a:r>
          </a:p>
          <a:p>
            <a:pPr marL="342900" indent="-342900">
              <a:buFont typeface="Arial" panose="020B0604020202020204" pitchFamily="34" charset="0"/>
              <a:buChar char="•"/>
            </a:pPr>
            <a:r>
              <a:rPr lang="en-US" sz="2400" dirty="0"/>
              <a:t>Accounting and Financial Reporting for Pensions and Financial Reporting for Pension Plans That Are Not Administered through Trusts That Meet Specified Criteria, and Amendments to Certain Provisions of GASB Statements 67 and </a:t>
            </a:r>
            <a:r>
              <a:rPr lang="en-US" sz="2400" dirty="0" smtClean="0"/>
              <a:t>68</a:t>
            </a:r>
          </a:p>
          <a:p>
            <a:r>
              <a:rPr lang="en-US" sz="2400" dirty="0" smtClean="0"/>
              <a:t>Fair Value Measurement and Application</a:t>
            </a:r>
          </a:p>
          <a:p>
            <a:r>
              <a:rPr lang="en-US" sz="2400" dirty="0" smtClean="0"/>
              <a:t>GAAP Hierarchy and Implementation </a:t>
            </a:r>
            <a:r>
              <a:rPr lang="en-US" sz="2400" dirty="0" smtClean="0"/>
              <a:t>Guide</a:t>
            </a:r>
          </a:p>
          <a:p>
            <a:r>
              <a:rPr lang="en-US" sz="2400" dirty="0" smtClean="0"/>
              <a:t>Tax Abatement Disclosures</a:t>
            </a:r>
            <a:endParaRPr lang="en-US" sz="2400" dirty="0"/>
          </a:p>
        </p:txBody>
      </p:sp>
    </p:spTree>
    <p:extLst>
      <p:ext uri="{BB962C8B-B14F-4D97-AF65-F5344CB8AC3E}">
        <p14:creationId xmlns:p14="http://schemas.microsoft.com/office/powerpoint/2010/main" val="33286932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OPEB and Non-Trust-Administered Pensions</a:t>
            </a:r>
            <a:endParaRPr lang="en-US" dirty="0"/>
          </a:p>
        </p:txBody>
      </p:sp>
    </p:spTree>
    <p:extLst>
      <p:ext uri="{BB962C8B-B14F-4D97-AF65-F5344CB8AC3E}">
        <p14:creationId xmlns:p14="http://schemas.microsoft.com/office/powerpoint/2010/main" val="27114070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61</a:t>
            </a:fld>
            <a:endParaRPr lang="en-US" dirty="0"/>
          </a:p>
        </p:txBody>
      </p:sp>
      <p:sp>
        <p:nvSpPr>
          <p:cNvPr id="3" name="Title 2"/>
          <p:cNvSpPr>
            <a:spLocks noGrp="1"/>
          </p:cNvSpPr>
          <p:nvPr>
            <p:ph type="title"/>
          </p:nvPr>
        </p:nvSpPr>
        <p:spPr/>
        <p:txBody>
          <a:bodyPr/>
          <a:lstStyle/>
          <a:p>
            <a:r>
              <a:rPr lang="en-US" dirty="0" smtClean="0"/>
              <a:t>Employer Accounting Highlights</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Applies recognition, measurement, and disclosure requirements in Statement 68 for pensions to postemployment benefits other than pensions (OPEB) that are provided by OPEB plans that are administered as trusts that meet specified criteria (same criteria as for pension trusts)</a:t>
            </a:r>
          </a:p>
          <a:p>
            <a:pPr marL="342900" indent="-342900">
              <a:buFont typeface="Arial" panose="020B0604020202020204" pitchFamily="34" charset="0"/>
              <a:buChar char="•"/>
            </a:pPr>
            <a:r>
              <a:rPr lang="en-US" sz="2400" dirty="0"/>
              <a:t>Requires recognition of the net OPEB liability</a:t>
            </a:r>
          </a:p>
          <a:p>
            <a:r>
              <a:rPr lang="en-US" sz="2400" dirty="0"/>
              <a:t>Carries forward provisions of Statement 45 unique to OPEB</a:t>
            </a:r>
          </a:p>
          <a:p>
            <a:pPr marL="342900" indent="-342900">
              <a:buFont typeface="Arial" panose="020B0604020202020204" pitchFamily="34" charset="0"/>
              <a:buChar char="•"/>
            </a:pPr>
            <a:r>
              <a:rPr lang="en-US" sz="2400" dirty="0"/>
              <a:t>Use of claims costs, or age-adjusted premiums approximating claims costs, for inactive members (implicit rate subsidy)</a:t>
            </a:r>
          </a:p>
          <a:p>
            <a:pPr marL="342900" indent="-342900">
              <a:buFont typeface="Arial" panose="020B0604020202020204" pitchFamily="34" charset="0"/>
              <a:buChar char="•"/>
            </a:pPr>
            <a:r>
              <a:rPr lang="en-US" sz="2400" dirty="0"/>
              <a:t>Effective caps on employer’s share of benefits</a:t>
            </a:r>
          </a:p>
          <a:p>
            <a:pPr marL="342900" indent="-342900">
              <a:buFont typeface="Arial" panose="020B0604020202020204" pitchFamily="34" charset="0"/>
              <a:buChar char="•"/>
            </a:pPr>
            <a:r>
              <a:rPr lang="en-US" sz="2400" dirty="0"/>
              <a:t>Alternative measurement method option for OPEB plans with less than 100 plan members</a:t>
            </a:r>
          </a:p>
        </p:txBody>
      </p:sp>
    </p:spTree>
    <p:extLst>
      <p:ext uri="{BB962C8B-B14F-4D97-AF65-F5344CB8AC3E}">
        <p14:creationId xmlns:p14="http://schemas.microsoft.com/office/powerpoint/2010/main" val="87469338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62</a:t>
            </a:fld>
            <a:endParaRPr lang="en-US" dirty="0"/>
          </a:p>
        </p:txBody>
      </p:sp>
      <p:sp>
        <p:nvSpPr>
          <p:cNvPr id="3" name="Title 2"/>
          <p:cNvSpPr>
            <a:spLocks noGrp="1"/>
          </p:cNvSpPr>
          <p:nvPr>
            <p:ph type="title"/>
          </p:nvPr>
        </p:nvSpPr>
        <p:spPr/>
        <p:txBody>
          <a:bodyPr/>
          <a:lstStyle/>
          <a:p>
            <a:r>
              <a:rPr lang="en-US" dirty="0" smtClean="0"/>
              <a:t>Employer Accounting Highlights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For OPEB provided through </a:t>
            </a:r>
            <a:r>
              <a:rPr lang="en-US" sz="2400" dirty="0" smtClean="0"/>
              <a:t>plans </a:t>
            </a:r>
            <a:r>
              <a:rPr lang="en-US" sz="2400" dirty="0"/>
              <a:t>that are not administered as trusts that meet the specified criteria, requires employers recognize </a:t>
            </a:r>
            <a:r>
              <a:rPr lang="en-US" sz="2400" dirty="0" smtClean="0"/>
              <a:t>total </a:t>
            </a:r>
            <a:r>
              <a:rPr lang="en-US" sz="2400" dirty="0"/>
              <a:t>OPEB liability rather than </a:t>
            </a:r>
            <a:r>
              <a:rPr lang="en-US" sz="2400" dirty="0" smtClean="0"/>
              <a:t>net </a:t>
            </a:r>
            <a:r>
              <a:rPr lang="en-US" sz="2400" dirty="0"/>
              <a:t>OPEB liability</a:t>
            </a:r>
          </a:p>
          <a:p>
            <a:pPr marL="342900" indent="-342900">
              <a:buFont typeface="Arial" panose="020B0604020202020204" pitchFamily="34" charset="0"/>
              <a:buChar char="•"/>
            </a:pPr>
            <a:r>
              <a:rPr lang="en-US" sz="2400" dirty="0"/>
              <a:t>No assets </a:t>
            </a:r>
            <a:r>
              <a:rPr lang="en-US" sz="2400" dirty="0" smtClean="0"/>
              <a:t>held </a:t>
            </a:r>
            <a:r>
              <a:rPr lang="en-US" sz="2400" dirty="0"/>
              <a:t>in fiduciary net position restricted for OPEB</a:t>
            </a:r>
          </a:p>
          <a:p>
            <a:pPr marL="342900" indent="-342900">
              <a:buFont typeface="Arial" panose="020B0604020202020204" pitchFamily="34" charset="0"/>
              <a:buChar char="•"/>
            </a:pPr>
            <a:r>
              <a:rPr lang="en-US" sz="2400" dirty="0"/>
              <a:t>Discount rate is a yield or index rate for 20-year, tax-exempt general obligation municipal bonds with an average rating of AA/</a:t>
            </a:r>
            <a:r>
              <a:rPr lang="en-US" sz="2400" dirty="0" err="1"/>
              <a:t>Aa</a:t>
            </a:r>
            <a:r>
              <a:rPr lang="en-US" sz="2400" dirty="0"/>
              <a:t> or higher</a:t>
            </a:r>
          </a:p>
          <a:p>
            <a:pPr marL="342900" indent="-342900">
              <a:buFont typeface="Arial" panose="020B0604020202020204" pitchFamily="34" charset="0"/>
              <a:buChar char="•"/>
            </a:pPr>
            <a:r>
              <a:rPr lang="en-US" sz="2400" dirty="0"/>
              <a:t>Disclosures state no plan investments held in a trust that meet the specified criteria </a:t>
            </a:r>
          </a:p>
          <a:p>
            <a:r>
              <a:rPr lang="en-US" sz="2400" dirty="0"/>
              <a:t>These provisions also are being exposed for accounting and financial reporting for pensions that are provided through pension plans that are not administered as trusts that meet the specified criteria</a:t>
            </a:r>
          </a:p>
        </p:txBody>
      </p:sp>
    </p:spTree>
    <p:extLst>
      <p:ext uri="{BB962C8B-B14F-4D97-AF65-F5344CB8AC3E}">
        <p14:creationId xmlns:p14="http://schemas.microsoft.com/office/powerpoint/2010/main" val="6385319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63</a:t>
            </a:fld>
            <a:endParaRPr lang="en-US" dirty="0"/>
          </a:p>
        </p:txBody>
      </p:sp>
      <p:sp>
        <p:nvSpPr>
          <p:cNvPr id="3" name="Title 2"/>
          <p:cNvSpPr>
            <a:spLocks noGrp="1"/>
          </p:cNvSpPr>
          <p:nvPr>
            <p:ph type="title"/>
          </p:nvPr>
        </p:nvSpPr>
        <p:spPr/>
        <p:txBody>
          <a:bodyPr/>
          <a:lstStyle/>
          <a:p>
            <a:r>
              <a:rPr lang="en-US" dirty="0" smtClean="0"/>
              <a:t>Employer Accounting Highlights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New provisions from Statement 45</a:t>
            </a:r>
          </a:p>
          <a:p>
            <a:pPr marL="342900" indent="-342900">
              <a:buFont typeface="Arial" panose="020B0604020202020204" pitchFamily="34" charset="0"/>
              <a:buChar char="•"/>
            </a:pPr>
            <a:r>
              <a:rPr lang="en-US" sz="2400" dirty="0"/>
              <a:t>Benefit projections include taxes or assessments on benefits provided (excise tax required by Patient Protection and Affordance Care Act)</a:t>
            </a:r>
          </a:p>
          <a:p>
            <a:pPr marL="342900" indent="-342900">
              <a:buFont typeface="Arial" panose="020B0604020202020204" pitchFamily="34" charset="0"/>
              <a:buChar char="•"/>
            </a:pPr>
            <a:r>
              <a:rPr lang="en-US" sz="2400" dirty="0"/>
              <a:t>Reimbursements for providing Medicare benefits considered in projecting the employer’s share of benefit costs (Employer Group Waiver Plans)</a:t>
            </a:r>
          </a:p>
          <a:p>
            <a:pPr marL="342900" indent="-342900">
              <a:buFont typeface="Arial" panose="020B0604020202020204" pitchFamily="34" charset="0"/>
              <a:buChar char="•"/>
            </a:pPr>
            <a:r>
              <a:rPr lang="en-US" sz="2400" dirty="0"/>
              <a:t>Reimbursements for providing Medicare equivalent benefits are not considered projections (Retiree Drug Subsidies for Medicare Part D) and are recognized as voluntary nonexchange transactions (TB 2006-1</a:t>
            </a:r>
            <a:r>
              <a:rPr lang="en-US" sz="2400" dirty="0" smtClean="0"/>
              <a:t>)</a:t>
            </a:r>
          </a:p>
          <a:p>
            <a:endParaRPr lang="en-US" sz="2400" dirty="0"/>
          </a:p>
          <a:p>
            <a:r>
              <a:rPr lang="en-US" sz="2400" dirty="0"/>
              <a:t>Effective for fiscal years beginning after December 15, 2016</a:t>
            </a:r>
          </a:p>
        </p:txBody>
      </p:sp>
    </p:spTree>
    <p:extLst>
      <p:ext uri="{BB962C8B-B14F-4D97-AF65-F5344CB8AC3E}">
        <p14:creationId xmlns:p14="http://schemas.microsoft.com/office/powerpoint/2010/main" val="379924695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64</a:t>
            </a:fld>
            <a:endParaRPr lang="en-US" dirty="0"/>
          </a:p>
        </p:txBody>
      </p:sp>
      <p:sp>
        <p:nvSpPr>
          <p:cNvPr id="3" name="Title 2"/>
          <p:cNvSpPr>
            <a:spLocks noGrp="1"/>
          </p:cNvSpPr>
          <p:nvPr>
            <p:ph type="title"/>
          </p:nvPr>
        </p:nvSpPr>
        <p:spPr/>
        <p:txBody>
          <a:bodyPr/>
          <a:lstStyle/>
          <a:p>
            <a:r>
              <a:rPr lang="en-US" dirty="0" smtClean="0"/>
              <a:t>Plan Reporting Highlights</a:t>
            </a:r>
            <a:endParaRPr lang="en-US" dirty="0"/>
          </a:p>
        </p:txBody>
      </p:sp>
      <p:sp>
        <p:nvSpPr>
          <p:cNvPr id="6" name="Content Placeholder 1"/>
          <p:cNvSpPr>
            <a:spLocks noGrp="1"/>
          </p:cNvSpPr>
          <p:nvPr>
            <p:ph idx="1"/>
          </p:nvPr>
        </p:nvSpPr>
        <p:spPr>
          <a:xfrm>
            <a:off x="354967" y="1190382"/>
            <a:ext cx="8422522" cy="5219474"/>
          </a:xfrm>
        </p:spPr>
        <p:txBody>
          <a:bodyPr/>
          <a:lstStyle/>
          <a:p>
            <a:pPr marL="342900" indent="-342900">
              <a:buFont typeface="Arial" panose="020B0604020202020204" pitchFamily="34" charset="0"/>
              <a:buChar char="•"/>
            </a:pPr>
            <a:r>
              <a:rPr lang="en-US" sz="2400" dirty="0"/>
              <a:t>Scope limited to defined benefit and defined contribution OPEB plans administered through trusts that meet certain criteria </a:t>
            </a:r>
          </a:p>
          <a:p>
            <a:pPr marL="342900" indent="-342900">
              <a:buFont typeface="Arial" panose="020B0604020202020204" pitchFamily="34" charset="0"/>
              <a:buChar char="•"/>
            </a:pPr>
            <a:r>
              <a:rPr lang="en-US" sz="2400" dirty="0"/>
              <a:t>Few changes from Statement 43 for financial statement recognition</a:t>
            </a:r>
          </a:p>
          <a:p>
            <a:pPr marL="342900" indent="-342900">
              <a:buFont typeface="Arial" panose="020B0604020202020204" pitchFamily="34" charset="0"/>
              <a:buChar char="•"/>
            </a:pPr>
            <a:r>
              <a:rPr lang="en-US" sz="2400" dirty="0"/>
              <a:t>Notes/RSI changes primarily to reflect changes in measurement of liabilities of employers</a:t>
            </a:r>
          </a:p>
        </p:txBody>
      </p:sp>
    </p:spTree>
    <p:extLst>
      <p:ext uri="{BB962C8B-B14F-4D97-AF65-F5344CB8AC3E}">
        <p14:creationId xmlns:p14="http://schemas.microsoft.com/office/powerpoint/2010/main" val="19933810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65</a:t>
            </a:fld>
            <a:endParaRPr lang="en-US" dirty="0"/>
          </a:p>
        </p:txBody>
      </p:sp>
      <p:sp>
        <p:nvSpPr>
          <p:cNvPr id="3" name="Title 2"/>
          <p:cNvSpPr>
            <a:spLocks noGrp="1"/>
          </p:cNvSpPr>
          <p:nvPr>
            <p:ph type="title"/>
          </p:nvPr>
        </p:nvSpPr>
        <p:spPr/>
        <p:txBody>
          <a:bodyPr/>
          <a:lstStyle/>
          <a:p>
            <a:r>
              <a:rPr lang="en-US" dirty="0" smtClean="0"/>
              <a:t>Plan Reporting Highlights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Notable changes in note disclosures/RSI</a:t>
            </a:r>
          </a:p>
          <a:p>
            <a:pPr marL="342900" indent="-342900">
              <a:buFont typeface="Arial" panose="020B0604020202020204" pitchFamily="34" charset="0"/>
              <a:buChar char="•"/>
            </a:pPr>
            <a:r>
              <a:rPr lang="en-US" sz="2400" dirty="0"/>
              <a:t>Annual money-weighted rate of return (10 years in RSI)</a:t>
            </a:r>
          </a:p>
          <a:p>
            <a:pPr marL="342900" indent="-342900">
              <a:buFont typeface="Arial" panose="020B0604020202020204" pitchFamily="34" charset="0"/>
              <a:buChar char="•"/>
            </a:pPr>
            <a:r>
              <a:rPr lang="en-US" sz="2400" dirty="0"/>
              <a:t>RSI for single-employer &amp; cost-sharing OPEB plans (10 years):</a:t>
            </a:r>
          </a:p>
          <a:p>
            <a:pPr marL="525211" lvl="1" indent="-342900">
              <a:buFont typeface="Arial" panose="020B0604020202020204" pitchFamily="34" charset="0"/>
              <a:buChar char="•"/>
            </a:pPr>
            <a:r>
              <a:rPr lang="en-US" sz="2400" dirty="0"/>
              <a:t>Schedule of changes in net OPEB liability by source</a:t>
            </a:r>
          </a:p>
          <a:p>
            <a:pPr marL="525211" lvl="1" indent="-342900">
              <a:buFont typeface="Arial" panose="020B0604020202020204" pitchFamily="34" charset="0"/>
              <a:buChar char="•"/>
            </a:pPr>
            <a:r>
              <a:rPr lang="en-US" sz="2400" dirty="0"/>
              <a:t>Components of net OPEB liability/related ratios</a:t>
            </a:r>
          </a:p>
          <a:p>
            <a:pPr marL="525211" lvl="1" indent="-342900">
              <a:buFont typeface="Arial" panose="020B0604020202020204" pitchFamily="34" charset="0"/>
              <a:buChar char="•"/>
            </a:pPr>
            <a:r>
              <a:rPr lang="en-US" sz="2400" dirty="0"/>
              <a:t>Schedule of actuarially determined contributions</a:t>
            </a:r>
          </a:p>
          <a:p>
            <a:pPr marL="525211" lvl="1" indent="-342900">
              <a:buFont typeface="Arial" panose="020B0604020202020204" pitchFamily="34" charset="0"/>
              <a:buChar char="•"/>
            </a:pPr>
            <a:r>
              <a:rPr lang="en-US" sz="2400" dirty="0"/>
              <a:t>Aggregated employer-related information not required for agent OPEB plans</a:t>
            </a:r>
          </a:p>
          <a:p>
            <a:r>
              <a:rPr lang="en-US" sz="2400" dirty="0"/>
              <a:t>Effective for FYs beginning after December 15, 2015</a:t>
            </a:r>
          </a:p>
          <a:p>
            <a:r>
              <a:rPr lang="en-US" sz="2400" dirty="0"/>
              <a:t>RSI schedules prospective (except for contribution schedule, if presented), if information not initially available</a:t>
            </a:r>
          </a:p>
        </p:txBody>
      </p:sp>
    </p:spTree>
    <p:extLst>
      <p:ext uri="{BB962C8B-B14F-4D97-AF65-F5344CB8AC3E}">
        <p14:creationId xmlns:p14="http://schemas.microsoft.com/office/powerpoint/2010/main" val="163312757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Fair Value Measurement and Application</a:t>
            </a:r>
            <a:endParaRPr lang="en-US" dirty="0"/>
          </a:p>
        </p:txBody>
      </p:sp>
    </p:spTree>
    <p:extLst>
      <p:ext uri="{BB962C8B-B14F-4D97-AF65-F5344CB8AC3E}">
        <p14:creationId xmlns:p14="http://schemas.microsoft.com/office/powerpoint/2010/main" val="423498110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67</a:t>
            </a:fld>
            <a:endParaRPr lang="en-US" dirty="0"/>
          </a:p>
        </p:txBody>
      </p:sp>
      <p:sp>
        <p:nvSpPr>
          <p:cNvPr id="3" name="Title 2"/>
          <p:cNvSpPr>
            <a:spLocks noGrp="1"/>
          </p:cNvSpPr>
          <p:nvPr>
            <p:ph type="title"/>
          </p:nvPr>
        </p:nvSpPr>
        <p:spPr/>
        <p:txBody>
          <a:bodyPr/>
          <a:lstStyle/>
          <a:p>
            <a:r>
              <a:rPr lang="en-US" dirty="0" smtClean="0"/>
              <a:t>Fair Value – A Brief History</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Research project</a:t>
            </a:r>
          </a:p>
          <a:p>
            <a:pPr marL="342900" indent="-342900">
              <a:buFont typeface="Arial" panose="020B0604020202020204" pitchFamily="34" charset="0"/>
              <a:buChar char="•"/>
            </a:pPr>
            <a:r>
              <a:rPr lang="en-US" sz="2400" dirty="0" smtClean="0"/>
              <a:t>Initiated—April </a:t>
            </a:r>
            <a:r>
              <a:rPr lang="en-US" sz="2400" dirty="0"/>
              <a:t>2008</a:t>
            </a:r>
          </a:p>
          <a:p>
            <a:r>
              <a:rPr lang="en-US" sz="2400" dirty="0"/>
              <a:t>Active agenda project</a:t>
            </a:r>
          </a:p>
          <a:p>
            <a:pPr marL="342900" indent="-342900">
              <a:buFont typeface="Arial" panose="020B0604020202020204" pitchFamily="34" charset="0"/>
              <a:buChar char="•"/>
            </a:pPr>
            <a:r>
              <a:rPr lang="en-US" sz="2400" dirty="0"/>
              <a:t>Initiated—August 2011</a:t>
            </a:r>
          </a:p>
          <a:p>
            <a:pPr marL="342900" indent="-342900">
              <a:buFont typeface="Arial" panose="020B0604020202020204" pitchFamily="34" charset="0"/>
              <a:buChar char="•"/>
            </a:pPr>
            <a:r>
              <a:rPr lang="en-US" sz="2400" dirty="0"/>
              <a:t>Preliminary view—June 2013</a:t>
            </a:r>
          </a:p>
          <a:p>
            <a:pPr marL="342900" indent="-342900">
              <a:buFont typeface="Arial" panose="020B0604020202020204" pitchFamily="34" charset="0"/>
              <a:buChar char="•"/>
            </a:pPr>
            <a:r>
              <a:rPr lang="en-US" sz="2400" dirty="0"/>
              <a:t>Exposure </a:t>
            </a:r>
            <a:r>
              <a:rPr lang="en-US" sz="2400" dirty="0" smtClean="0"/>
              <a:t>draft—May </a:t>
            </a:r>
            <a:r>
              <a:rPr lang="en-US" sz="2400" dirty="0"/>
              <a:t>2014</a:t>
            </a:r>
          </a:p>
          <a:p>
            <a:pPr marL="342900" indent="-342900">
              <a:buFont typeface="Arial" panose="020B0604020202020204" pitchFamily="34" charset="0"/>
              <a:buChar char="•"/>
            </a:pPr>
            <a:r>
              <a:rPr lang="en-US" sz="2400" dirty="0"/>
              <a:t>Final statements </a:t>
            </a:r>
            <a:r>
              <a:rPr lang="en-US" sz="2400" dirty="0" smtClean="0"/>
              <a:t>expected—December 2014</a:t>
            </a:r>
            <a:endParaRPr lang="en-US" sz="2400" dirty="0"/>
          </a:p>
        </p:txBody>
      </p:sp>
    </p:spTree>
    <p:extLst>
      <p:ext uri="{BB962C8B-B14F-4D97-AF65-F5344CB8AC3E}">
        <p14:creationId xmlns:p14="http://schemas.microsoft.com/office/powerpoint/2010/main" val="337151944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68</a:t>
            </a:fld>
            <a:endParaRPr lang="en-US" dirty="0"/>
          </a:p>
        </p:txBody>
      </p:sp>
      <p:sp>
        <p:nvSpPr>
          <p:cNvPr id="3" name="Title 2"/>
          <p:cNvSpPr>
            <a:spLocks noGrp="1"/>
          </p:cNvSpPr>
          <p:nvPr>
            <p:ph type="title"/>
          </p:nvPr>
        </p:nvSpPr>
        <p:spPr/>
        <p:txBody>
          <a:bodyPr/>
          <a:lstStyle/>
          <a:p>
            <a:r>
              <a:rPr lang="en-US" dirty="0" smtClean="0"/>
              <a:t>Fair Value Measurement</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Definition of fair value</a:t>
            </a:r>
          </a:p>
          <a:p>
            <a:pPr marL="342900" indent="-342900">
              <a:buFont typeface="Arial" panose="020B0604020202020204" pitchFamily="34" charset="0"/>
              <a:buChar char="•"/>
            </a:pPr>
            <a:r>
              <a:rPr lang="en-US" sz="2400" dirty="0"/>
              <a:t>The price that would be received to sell an asset or paid to transfer a liability in an orderly transaction between market participants at the measurement date.</a:t>
            </a:r>
          </a:p>
          <a:p>
            <a:pPr marL="342900" indent="-342900">
              <a:buFont typeface="Arial" panose="020B0604020202020204" pitchFamily="34" charset="0"/>
              <a:buChar char="•"/>
            </a:pPr>
            <a:r>
              <a:rPr lang="en-US" sz="2400" dirty="0"/>
              <a:t>An exit price</a:t>
            </a:r>
          </a:p>
          <a:p>
            <a:r>
              <a:rPr lang="en-US" sz="2400" dirty="0"/>
              <a:t>Other characteristics of fair value measurement</a:t>
            </a:r>
          </a:p>
          <a:p>
            <a:pPr marL="342900" indent="-342900">
              <a:buFont typeface="Arial" panose="020B0604020202020204" pitchFamily="34" charset="0"/>
              <a:buChar char="•"/>
            </a:pPr>
            <a:r>
              <a:rPr lang="en-US" sz="2400" dirty="0"/>
              <a:t>Market-based </a:t>
            </a:r>
          </a:p>
          <a:p>
            <a:pPr marL="342900" indent="-342900">
              <a:buFont typeface="Arial" panose="020B0604020202020204" pitchFamily="34" charset="0"/>
              <a:buChar char="•"/>
            </a:pPr>
            <a:r>
              <a:rPr lang="en-US" sz="2400" dirty="0"/>
              <a:t>Based on a government’s principal or most advantageous market</a:t>
            </a:r>
          </a:p>
        </p:txBody>
      </p:sp>
    </p:spTree>
    <p:extLst>
      <p:ext uri="{BB962C8B-B14F-4D97-AF65-F5344CB8AC3E}">
        <p14:creationId xmlns:p14="http://schemas.microsoft.com/office/powerpoint/2010/main" val="53950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Deferred outflows of resources</a:t>
            </a:r>
          </a:p>
          <a:p>
            <a:pPr marL="285750" indent="-285750">
              <a:buFont typeface="Arial" panose="020B0604020202020204" pitchFamily="34" charset="0"/>
              <a:buChar char="•"/>
            </a:pPr>
            <a:r>
              <a:rPr lang="en-US" sz="2400" dirty="0" smtClean="0"/>
              <a:t>Consumption of net assets related to a future period</a:t>
            </a:r>
          </a:p>
          <a:p>
            <a:pPr marL="285750" indent="-285750">
              <a:buFont typeface="Arial" panose="020B0604020202020204" pitchFamily="34" charset="0"/>
              <a:buChar char="•"/>
            </a:pPr>
            <a:r>
              <a:rPr lang="en-US" sz="2400" dirty="0" smtClean="0"/>
              <a:t>Debits waiting to be expenses</a:t>
            </a:r>
          </a:p>
          <a:p>
            <a:pPr marL="285750" indent="-285750">
              <a:buFont typeface="Arial" panose="020B0604020202020204" pitchFamily="34" charset="0"/>
              <a:buChar char="•"/>
            </a:pPr>
            <a:endParaRPr lang="en-US" sz="2400" dirty="0"/>
          </a:p>
          <a:p>
            <a:r>
              <a:rPr lang="en-US" sz="2400" dirty="0" smtClean="0"/>
              <a:t>Deferred inflows of resources</a:t>
            </a:r>
          </a:p>
          <a:p>
            <a:pPr marL="285750" indent="-285750">
              <a:buFont typeface="Arial" panose="020B0604020202020204" pitchFamily="34" charset="0"/>
              <a:buChar char="•"/>
            </a:pPr>
            <a:r>
              <a:rPr lang="en-US" sz="2400" dirty="0" smtClean="0"/>
              <a:t>Acquisition of net assets related to a future period</a:t>
            </a:r>
          </a:p>
          <a:p>
            <a:pPr marL="285750" indent="-285750">
              <a:buFont typeface="Arial" panose="020B0604020202020204" pitchFamily="34" charset="0"/>
              <a:buChar char="•"/>
            </a:pPr>
            <a:r>
              <a:rPr lang="en-US" sz="2400" dirty="0" smtClean="0"/>
              <a:t>Credits waiting to be revenues</a:t>
            </a:r>
          </a:p>
          <a:p>
            <a:pPr marL="285750" indent="-285750">
              <a:buFont typeface="Arial" panose="020B0604020202020204" pitchFamily="34" charset="0"/>
              <a:buChar char="•"/>
            </a:pPr>
            <a:endParaRPr lang="en-US" sz="2400" dirty="0"/>
          </a:p>
          <a:p>
            <a:r>
              <a:rPr lang="en-US" sz="2400" dirty="0" smtClean="0"/>
              <a:t>Nothing is a deferred outflow of resources or deferred inflow of resources </a:t>
            </a:r>
            <a:r>
              <a:rPr lang="en-US" sz="2400" u="sng" dirty="0" smtClean="0"/>
              <a:t>UNLESS</a:t>
            </a:r>
            <a:r>
              <a:rPr lang="en-US" sz="2400" dirty="0" smtClean="0"/>
              <a:t> GASB standards say so</a:t>
            </a:r>
          </a:p>
          <a:p>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a:t>
            </a:fld>
            <a:endParaRPr lang="en-US" dirty="0"/>
          </a:p>
        </p:txBody>
      </p:sp>
      <p:sp>
        <p:nvSpPr>
          <p:cNvPr id="3" name="Title 2"/>
          <p:cNvSpPr>
            <a:spLocks noGrp="1"/>
          </p:cNvSpPr>
          <p:nvPr>
            <p:ph type="title"/>
          </p:nvPr>
        </p:nvSpPr>
        <p:spPr/>
        <p:txBody>
          <a:bodyPr/>
          <a:lstStyle/>
          <a:p>
            <a:r>
              <a:rPr lang="en-US" dirty="0" smtClean="0"/>
              <a:t>GASB 65 – Items Previously Reported as Assets and Liabilities</a:t>
            </a:r>
            <a:endParaRPr lang="en-US" dirty="0"/>
          </a:p>
        </p:txBody>
      </p:sp>
    </p:spTree>
    <p:extLst>
      <p:ext uri="{BB962C8B-B14F-4D97-AF65-F5344CB8AC3E}">
        <p14:creationId xmlns:p14="http://schemas.microsoft.com/office/powerpoint/2010/main" val="615260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69</a:t>
            </a:fld>
            <a:endParaRPr lang="en-US" dirty="0"/>
          </a:p>
        </p:txBody>
      </p:sp>
      <p:sp>
        <p:nvSpPr>
          <p:cNvPr id="3" name="Title 2"/>
          <p:cNvSpPr>
            <a:spLocks noGrp="1"/>
          </p:cNvSpPr>
          <p:nvPr>
            <p:ph type="title"/>
          </p:nvPr>
        </p:nvSpPr>
        <p:spPr/>
        <p:txBody>
          <a:bodyPr/>
          <a:lstStyle/>
          <a:p>
            <a:r>
              <a:rPr lang="en-US" dirty="0" smtClean="0"/>
              <a:t>Fair Value Measurement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Unit of Account</a:t>
            </a:r>
          </a:p>
          <a:p>
            <a:pPr marL="342900" indent="-342900">
              <a:buFont typeface="Arial" panose="020B0604020202020204" pitchFamily="34" charset="0"/>
              <a:buChar char="•"/>
            </a:pPr>
            <a:r>
              <a:rPr lang="en-US" sz="2400" dirty="0"/>
              <a:t>Stand-alone asset or liability or a group</a:t>
            </a:r>
          </a:p>
          <a:p>
            <a:pPr marL="342900" indent="-342900">
              <a:buFont typeface="Arial" panose="020B0604020202020204" pitchFamily="34" charset="0"/>
              <a:buChar char="•"/>
            </a:pPr>
            <a:r>
              <a:rPr lang="en-US" sz="2400" dirty="0"/>
              <a:t>Determined by the standard that requires fair value </a:t>
            </a:r>
            <a:r>
              <a:rPr lang="en-US" sz="2400" dirty="0" smtClean="0"/>
              <a:t>measurement</a:t>
            </a:r>
          </a:p>
          <a:p>
            <a:endParaRPr lang="en-US" sz="2400" dirty="0"/>
          </a:p>
          <a:p>
            <a:r>
              <a:rPr lang="en-US" sz="2400" dirty="0"/>
              <a:t>Market participants</a:t>
            </a:r>
          </a:p>
          <a:p>
            <a:pPr marL="342900" indent="-342900">
              <a:buFont typeface="Arial" panose="020B0604020202020204" pitchFamily="34" charset="0"/>
              <a:buChar char="•"/>
            </a:pPr>
            <a:r>
              <a:rPr lang="en-US" sz="2400" dirty="0"/>
              <a:t>Fair value measurement  determined using the assumptions market participants would use in pricing the asset or </a:t>
            </a:r>
            <a:r>
              <a:rPr lang="en-US" sz="2400" dirty="0" smtClean="0"/>
              <a:t>liability</a:t>
            </a:r>
            <a:endParaRPr lang="en-US" sz="2400" dirty="0"/>
          </a:p>
        </p:txBody>
      </p:sp>
    </p:spTree>
    <p:extLst>
      <p:ext uri="{BB962C8B-B14F-4D97-AF65-F5344CB8AC3E}">
        <p14:creationId xmlns:p14="http://schemas.microsoft.com/office/powerpoint/2010/main" val="160748201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70</a:t>
            </a:fld>
            <a:endParaRPr lang="en-US" dirty="0"/>
          </a:p>
        </p:txBody>
      </p:sp>
      <p:sp>
        <p:nvSpPr>
          <p:cNvPr id="3" name="Title 2"/>
          <p:cNvSpPr>
            <a:spLocks noGrp="1"/>
          </p:cNvSpPr>
          <p:nvPr>
            <p:ph type="title"/>
          </p:nvPr>
        </p:nvSpPr>
        <p:spPr/>
        <p:txBody>
          <a:bodyPr/>
          <a:lstStyle/>
          <a:p>
            <a:r>
              <a:rPr lang="en-US" dirty="0" smtClean="0"/>
              <a:t>Fair Value Measurement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smtClean="0"/>
              <a:t>Price</a:t>
            </a:r>
            <a:endParaRPr lang="en-US" sz="2400" dirty="0"/>
          </a:p>
          <a:p>
            <a:pPr marL="342900" indent="-342900">
              <a:buFont typeface="Arial" panose="020B0604020202020204" pitchFamily="34" charset="0"/>
              <a:buChar char="•"/>
            </a:pPr>
            <a:r>
              <a:rPr lang="en-US" sz="2400" dirty="0"/>
              <a:t>Not adjusted for transaction </a:t>
            </a:r>
            <a:r>
              <a:rPr lang="en-US" sz="2400" dirty="0" smtClean="0"/>
              <a:t>costs</a:t>
            </a:r>
          </a:p>
          <a:p>
            <a:endParaRPr lang="en-US" sz="2400" dirty="0"/>
          </a:p>
          <a:p>
            <a:r>
              <a:rPr lang="en-US" sz="2400" dirty="0"/>
              <a:t>When market information is not available</a:t>
            </a:r>
          </a:p>
          <a:p>
            <a:pPr marL="342900" indent="-342900">
              <a:buFont typeface="Arial" panose="020B0604020202020204" pitchFamily="34" charset="0"/>
              <a:buChar char="•"/>
            </a:pPr>
            <a:r>
              <a:rPr lang="en-US" sz="2400" dirty="0"/>
              <a:t>Estimate the price at which an orderly transaction would take place between market participants at that date (for example, a valuation technique)</a:t>
            </a:r>
          </a:p>
        </p:txBody>
      </p:sp>
    </p:spTree>
    <p:extLst>
      <p:ext uri="{BB962C8B-B14F-4D97-AF65-F5344CB8AC3E}">
        <p14:creationId xmlns:p14="http://schemas.microsoft.com/office/powerpoint/2010/main" val="241510768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71</a:t>
            </a:fld>
            <a:endParaRPr lang="en-US" dirty="0"/>
          </a:p>
        </p:txBody>
      </p:sp>
      <p:sp>
        <p:nvSpPr>
          <p:cNvPr id="3" name="Title 2"/>
          <p:cNvSpPr>
            <a:spLocks noGrp="1"/>
          </p:cNvSpPr>
          <p:nvPr>
            <p:ph type="title"/>
          </p:nvPr>
        </p:nvSpPr>
        <p:spPr/>
        <p:txBody>
          <a:bodyPr/>
          <a:lstStyle/>
          <a:p>
            <a:r>
              <a:rPr lang="en-US" dirty="0" smtClean="0"/>
              <a:t>Fair Value Measurement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Valuation Techniques</a:t>
            </a:r>
          </a:p>
          <a:p>
            <a:pPr marL="342900" indent="-342900">
              <a:buFont typeface="Arial" panose="020B0604020202020204" pitchFamily="34" charset="0"/>
              <a:buChar char="•"/>
            </a:pPr>
            <a:r>
              <a:rPr lang="en-US" sz="2400" dirty="0"/>
              <a:t>Apply valuation technique(s) that best represent(s) fair value in the circumstances </a:t>
            </a:r>
          </a:p>
          <a:p>
            <a:pPr marL="525211" lvl="1" indent="-342900">
              <a:buFont typeface="Arial" panose="020B0604020202020204" pitchFamily="34" charset="0"/>
              <a:buChar char="•"/>
            </a:pPr>
            <a:r>
              <a:rPr lang="en-US" b="1" dirty="0"/>
              <a:t>Market approach </a:t>
            </a:r>
            <a:r>
              <a:rPr lang="en-US" dirty="0"/>
              <a:t>– Using prices and other relevant information generated by market transactions involving identical or similar assets and / or liabilities, or a group of assets and liabilities</a:t>
            </a:r>
          </a:p>
          <a:p>
            <a:pPr marL="525211" lvl="1" indent="-342900">
              <a:buFont typeface="Arial" panose="020B0604020202020204" pitchFamily="34" charset="0"/>
              <a:buChar char="•"/>
            </a:pPr>
            <a:r>
              <a:rPr lang="en-US" b="1" dirty="0"/>
              <a:t>Cost approach </a:t>
            </a:r>
            <a:r>
              <a:rPr lang="en-US" dirty="0"/>
              <a:t>– Amount that would be required currently to replace the service capacity of an asset</a:t>
            </a:r>
          </a:p>
          <a:p>
            <a:pPr marL="525211" lvl="1" indent="-342900">
              <a:buFont typeface="Arial" panose="020B0604020202020204" pitchFamily="34" charset="0"/>
              <a:buChar char="•"/>
            </a:pPr>
            <a:r>
              <a:rPr lang="en-US" b="1" dirty="0"/>
              <a:t>Income approach </a:t>
            </a:r>
            <a:r>
              <a:rPr lang="en-US" dirty="0"/>
              <a:t>– Converts expected future amounts to a single current amount (i.e. present value techniques, option-pricing models, etc.)</a:t>
            </a:r>
          </a:p>
          <a:p>
            <a:r>
              <a:rPr lang="en-US" sz="2400" dirty="0" smtClean="0"/>
              <a:t>Maximize </a:t>
            </a:r>
            <a:r>
              <a:rPr lang="en-US" sz="2400" dirty="0"/>
              <a:t>the use of relevant observable inputs and minimize the use of unobservable inputs</a:t>
            </a:r>
          </a:p>
        </p:txBody>
      </p:sp>
    </p:spTree>
    <p:extLst>
      <p:ext uri="{BB962C8B-B14F-4D97-AF65-F5344CB8AC3E}">
        <p14:creationId xmlns:p14="http://schemas.microsoft.com/office/powerpoint/2010/main" val="130194066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72</a:t>
            </a:fld>
            <a:endParaRPr lang="en-US" dirty="0"/>
          </a:p>
        </p:txBody>
      </p:sp>
      <p:sp>
        <p:nvSpPr>
          <p:cNvPr id="3" name="Title 2"/>
          <p:cNvSpPr>
            <a:spLocks noGrp="1"/>
          </p:cNvSpPr>
          <p:nvPr>
            <p:ph type="title"/>
          </p:nvPr>
        </p:nvSpPr>
        <p:spPr/>
        <p:txBody>
          <a:bodyPr/>
          <a:lstStyle/>
          <a:p>
            <a:r>
              <a:rPr lang="en-US" dirty="0" smtClean="0"/>
              <a:t>Fair Value Measurement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Fair value hierarchy</a:t>
            </a:r>
          </a:p>
          <a:p>
            <a:pPr marL="342900" indent="-342900">
              <a:buFont typeface="Arial" panose="020B0604020202020204" pitchFamily="34" charset="0"/>
              <a:buChar char="•"/>
            </a:pPr>
            <a:r>
              <a:rPr lang="en-US" sz="2400" b="1" dirty="0"/>
              <a:t>Level 1: </a:t>
            </a:r>
            <a:r>
              <a:rPr lang="en-US" sz="2400" dirty="0"/>
              <a:t>quoted prices (unadjusted) in active markets for identical assets or liabilities that the government can access at the measurement date </a:t>
            </a:r>
          </a:p>
          <a:p>
            <a:pPr marL="342900" indent="-342900">
              <a:buFont typeface="Arial" panose="020B0604020202020204" pitchFamily="34" charset="0"/>
              <a:buChar char="•"/>
            </a:pPr>
            <a:r>
              <a:rPr lang="en-US" sz="2400" b="1" dirty="0"/>
              <a:t>Level 2:</a:t>
            </a:r>
            <a:r>
              <a:rPr lang="en-US" sz="2400" dirty="0"/>
              <a:t> inputs other than quoted prices included within Level 1 that are observable for the asset or liability, either directly or indirectly</a:t>
            </a:r>
          </a:p>
          <a:p>
            <a:pPr marL="342900" indent="-342900">
              <a:buFont typeface="Arial" panose="020B0604020202020204" pitchFamily="34" charset="0"/>
              <a:buChar char="•"/>
            </a:pPr>
            <a:r>
              <a:rPr lang="en-US" sz="2400" b="1" dirty="0" smtClean="0"/>
              <a:t>Level 3:</a:t>
            </a:r>
            <a:r>
              <a:rPr lang="en-US" sz="2400" dirty="0" smtClean="0"/>
              <a:t> </a:t>
            </a:r>
            <a:r>
              <a:rPr lang="en-US" sz="2400" dirty="0"/>
              <a:t>unobservable inputs</a:t>
            </a:r>
          </a:p>
          <a:p>
            <a:endParaRPr lang="en-US" sz="2400" dirty="0" smtClean="0"/>
          </a:p>
          <a:p>
            <a:r>
              <a:rPr lang="en-US" sz="2400" dirty="0" smtClean="0"/>
              <a:t>The </a:t>
            </a:r>
            <a:r>
              <a:rPr lang="en-US" sz="2400" dirty="0"/>
              <a:t>fair value hierarchy gives the highest priority to Level 1 inputs and the lowest priority to Level 3 </a:t>
            </a:r>
            <a:r>
              <a:rPr lang="en-US" sz="2400" dirty="0" smtClean="0"/>
              <a:t>inputs</a:t>
            </a:r>
            <a:endParaRPr lang="en-US" sz="2400" dirty="0"/>
          </a:p>
        </p:txBody>
      </p:sp>
    </p:spTree>
    <p:extLst>
      <p:ext uri="{BB962C8B-B14F-4D97-AF65-F5344CB8AC3E}">
        <p14:creationId xmlns:p14="http://schemas.microsoft.com/office/powerpoint/2010/main" val="353616973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73</a:t>
            </a:fld>
            <a:endParaRPr lang="en-US" dirty="0"/>
          </a:p>
        </p:txBody>
      </p:sp>
      <p:sp>
        <p:nvSpPr>
          <p:cNvPr id="3" name="Title 2"/>
          <p:cNvSpPr>
            <a:spLocks noGrp="1"/>
          </p:cNvSpPr>
          <p:nvPr>
            <p:ph type="title"/>
          </p:nvPr>
        </p:nvSpPr>
        <p:spPr/>
        <p:txBody>
          <a:bodyPr/>
          <a:lstStyle/>
          <a:p>
            <a:r>
              <a:rPr lang="en-US" dirty="0" smtClean="0"/>
              <a:t>Fair Value Measurement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Measuring an asset or liability using inputs from more than one level of the fair value hierarchy</a:t>
            </a:r>
          </a:p>
          <a:p>
            <a:pPr marL="342900" indent="-342900">
              <a:buFont typeface="Arial" panose="020B0604020202020204" pitchFamily="34" charset="0"/>
              <a:buChar char="•"/>
            </a:pPr>
            <a:r>
              <a:rPr lang="en-US" sz="2400" dirty="0"/>
              <a:t>The measurement is considered to be based on the lowest priority level input that is significant to the entire </a:t>
            </a:r>
            <a:r>
              <a:rPr lang="en-US" sz="2400" dirty="0" smtClean="0"/>
              <a:t>measurement</a:t>
            </a:r>
          </a:p>
          <a:p>
            <a:r>
              <a:rPr lang="en-US" sz="2400" dirty="0"/>
              <a:t>Measuring fair value when volume or level of activity for an asset or a liability has significantly decreased</a:t>
            </a:r>
          </a:p>
          <a:p>
            <a:pPr marL="342900" indent="-342900">
              <a:buFont typeface="Arial" panose="020B0604020202020204" pitchFamily="34" charset="0"/>
              <a:buChar char="•"/>
            </a:pPr>
            <a:r>
              <a:rPr lang="en-US" sz="2400" dirty="0"/>
              <a:t>If it is determined that a transaction or a quoted price does not represent fair value, an adjustment would be necessary </a:t>
            </a:r>
          </a:p>
          <a:p>
            <a:pPr marL="342900" indent="-342900">
              <a:buFont typeface="Arial" panose="020B0604020202020204" pitchFamily="34" charset="0"/>
              <a:buChar char="•"/>
            </a:pPr>
            <a:r>
              <a:rPr lang="en-US" sz="2400" dirty="0"/>
              <a:t>Change in valuation technique(s) may be </a:t>
            </a:r>
            <a:r>
              <a:rPr lang="en-US" sz="2400" dirty="0" smtClean="0"/>
              <a:t>appropriate</a:t>
            </a:r>
            <a:endParaRPr lang="en-US" sz="2400" dirty="0"/>
          </a:p>
        </p:txBody>
      </p:sp>
    </p:spTree>
    <p:extLst>
      <p:ext uri="{BB962C8B-B14F-4D97-AF65-F5344CB8AC3E}">
        <p14:creationId xmlns:p14="http://schemas.microsoft.com/office/powerpoint/2010/main" val="356795960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74</a:t>
            </a:fld>
            <a:endParaRPr lang="en-US" dirty="0"/>
          </a:p>
        </p:txBody>
      </p:sp>
      <p:sp>
        <p:nvSpPr>
          <p:cNvPr id="3" name="Title 2"/>
          <p:cNvSpPr>
            <a:spLocks noGrp="1"/>
          </p:cNvSpPr>
          <p:nvPr>
            <p:ph type="title"/>
          </p:nvPr>
        </p:nvSpPr>
        <p:spPr/>
        <p:txBody>
          <a:bodyPr/>
          <a:lstStyle/>
          <a:p>
            <a:r>
              <a:rPr lang="en-US" dirty="0" smtClean="0"/>
              <a:t>Fair Value Measurement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Transactions that are not orderly</a:t>
            </a:r>
          </a:p>
          <a:p>
            <a:pPr marL="342900" indent="-342900">
              <a:buFont typeface="Arial" panose="020B0604020202020204" pitchFamily="34" charset="0"/>
              <a:buChar char="•"/>
            </a:pPr>
            <a:r>
              <a:rPr lang="en-US" sz="2400" dirty="0"/>
              <a:t>If the transaction is deemed to be not orderly, little value should be placed on the transaction price</a:t>
            </a:r>
          </a:p>
          <a:p>
            <a:r>
              <a:rPr lang="en-US" sz="2400" dirty="0"/>
              <a:t>Measuring fair value of investments in certain entities that calculate net asset value (NAV) per share (or its equivalent)</a:t>
            </a:r>
          </a:p>
          <a:p>
            <a:pPr marL="342900" indent="-342900">
              <a:buFont typeface="Arial" panose="020B0604020202020204" pitchFamily="34" charset="0"/>
              <a:buChar char="•"/>
            </a:pPr>
            <a:r>
              <a:rPr lang="en-US" sz="2400" dirty="0"/>
              <a:t>NAV per share (or its equivalent, such as member units) may be used to estimate the fair value of an investment</a:t>
            </a:r>
          </a:p>
        </p:txBody>
      </p:sp>
    </p:spTree>
    <p:extLst>
      <p:ext uri="{BB962C8B-B14F-4D97-AF65-F5344CB8AC3E}">
        <p14:creationId xmlns:p14="http://schemas.microsoft.com/office/powerpoint/2010/main" val="25296643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75</a:t>
            </a:fld>
            <a:endParaRPr lang="en-US" dirty="0"/>
          </a:p>
        </p:txBody>
      </p:sp>
      <p:sp>
        <p:nvSpPr>
          <p:cNvPr id="3" name="Title 2"/>
          <p:cNvSpPr>
            <a:spLocks noGrp="1"/>
          </p:cNvSpPr>
          <p:nvPr>
            <p:ph type="title"/>
          </p:nvPr>
        </p:nvSpPr>
        <p:spPr/>
        <p:txBody>
          <a:bodyPr/>
          <a:lstStyle/>
          <a:p>
            <a:r>
              <a:rPr lang="en-US" dirty="0" smtClean="0"/>
              <a:t>Fair Value Measurement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Nonfinancial assets at fair value</a:t>
            </a:r>
          </a:p>
          <a:p>
            <a:pPr marL="342900" indent="-342900">
              <a:buFont typeface="Arial" panose="020B0604020202020204" pitchFamily="34" charset="0"/>
              <a:buChar char="•"/>
            </a:pPr>
            <a:r>
              <a:rPr lang="en-US" sz="2400" dirty="0"/>
              <a:t>Value at the asset’s highest and best use</a:t>
            </a:r>
          </a:p>
          <a:p>
            <a:r>
              <a:rPr lang="en-US" sz="2400" dirty="0"/>
              <a:t>Liabilities at fair value</a:t>
            </a:r>
          </a:p>
          <a:p>
            <a:pPr marL="342900" indent="-342900">
              <a:buFont typeface="Arial" panose="020B0604020202020204" pitchFamily="34" charset="0"/>
              <a:buChar char="•"/>
            </a:pPr>
            <a:r>
              <a:rPr lang="en-US" sz="2400" dirty="0"/>
              <a:t>For example: derivative liabilities (no fair value option)</a:t>
            </a:r>
          </a:p>
          <a:p>
            <a:pPr marL="342900" indent="-342900">
              <a:buFont typeface="Arial" panose="020B0604020202020204" pitchFamily="34" charset="0"/>
              <a:buChar char="•"/>
            </a:pPr>
            <a:r>
              <a:rPr lang="en-US" sz="2400" dirty="0"/>
              <a:t>If there is no active market:</a:t>
            </a:r>
          </a:p>
          <a:p>
            <a:pPr marL="525211" lvl="1" indent="-342900">
              <a:buFont typeface="Arial" panose="020B0604020202020204" pitchFamily="34" charset="0"/>
              <a:buChar char="•"/>
            </a:pPr>
            <a:r>
              <a:rPr lang="en-US" sz="2400" dirty="0"/>
              <a:t>Consider liabilities held by other parties as assets</a:t>
            </a:r>
          </a:p>
          <a:p>
            <a:pPr marL="525211" lvl="1" indent="-342900">
              <a:buFont typeface="Arial" panose="020B0604020202020204" pitchFamily="34" charset="0"/>
              <a:buChar char="•"/>
            </a:pPr>
            <a:r>
              <a:rPr lang="en-US" sz="2400" dirty="0"/>
              <a:t>If the above is unavailable, use a relevant valuation technique</a:t>
            </a:r>
          </a:p>
        </p:txBody>
      </p:sp>
    </p:spTree>
    <p:extLst>
      <p:ext uri="{BB962C8B-B14F-4D97-AF65-F5344CB8AC3E}">
        <p14:creationId xmlns:p14="http://schemas.microsoft.com/office/powerpoint/2010/main" val="198757756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76</a:t>
            </a:fld>
            <a:endParaRPr lang="en-US" dirty="0"/>
          </a:p>
        </p:txBody>
      </p:sp>
      <p:sp>
        <p:nvSpPr>
          <p:cNvPr id="3" name="Title 2"/>
          <p:cNvSpPr>
            <a:spLocks noGrp="1"/>
          </p:cNvSpPr>
          <p:nvPr>
            <p:ph type="title"/>
          </p:nvPr>
        </p:nvSpPr>
        <p:spPr/>
        <p:txBody>
          <a:bodyPr/>
          <a:lstStyle/>
          <a:p>
            <a:r>
              <a:rPr lang="en-US" dirty="0" smtClean="0"/>
              <a:t>Fair Value Application</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Definition of an investment</a:t>
            </a:r>
          </a:p>
          <a:p>
            <a:pPr marL="342900" indent="-342900">
              <a:buFont typeface="Arial" panose="020B0604020202020204" pitchFamily="34" charset="0"/>
              <a:buChar char="•"/>
            </a:pPr>
            <a:r>
              <a:rPr lang="en-US" sz="2400" dirty="0"/>
              <a:t>A security or other asset that a government holds primarily for the purpose of income or profit and its present service capacity is based solely on its ability to generate cash or to be sold to generate cash</a:t>
            </a:r>
          </a:p>
          <a:p>
            <a:pPr marL="342900" indent="-342900">
              <a:buFont typeface="Arial" panose="020B0604020202020204" pitchFamily="34" charset="0"/>
              <a:buChar char="•"/>
            </a:pPr>
            <a:r>
              <a:rPr lang="en-US" sz="2400" dirty="0"/>
              <a:t>A capital asset held for sale is not an investment</a:t>
            </a:r>
          </a:p>
          <a:p>
            <a:r>
              <a:rPr lang="en-US" sz="2400" dirty="0"/>
              <a:t>Assets and liabilities that meet the definition of an investment generally should be measured at fair value</a:t>
            </a:r>
          </a:p>
        </p:txBody>
      </p:sp>
    </p:spTree>
    <p:extLst>
      <p:ext uri="{BB962C8B-B14F-4D97-AF65-F5344CB8AC3E}">
        <p14:creationId xmlns:p14="http://schemas.microsoft.com/office/powerpoint/2010/main" val="362831611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77</a:t>
            </a:fld>
            <a:endParaRPr lang="en-US" dirty="0"/>
          </a:p>
        </p:txBody>
      </p:sp>
      <p:sp>
        <p:nvSpPr>
          <p:cNvPr id="3" name="Title 2"/>
          <p:cNvSpPr>
            <a:spLocks noGrp="1"/>
          </p:cNvSpPr>
          <p:nvPr>
            <p:ph type="title"/>
          </p:nvPr>
        </p:nvSpPr>
        <p:spPr/>
        <p:txBody>
          <a:bodyPr/>
          <a:lstStyle/>
          <a:p>
            <a:r>
              <a:rPr lang="en-US" dirty="0" smtClean="0"/>
              <a:t>Fair Value Application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Additional investments that would be measured at fair value</a:t>
            </a:r>
          </a:p>
          <a:p>
            <a:pPr marL="342900" indent="-342900">
              <a:buFont typeface="Arial" panose="020B0604020202020204" pitchFamily="34" charset="0"/>
              <a:buChar char="•"/>
            </a:pPr>
            <a:r>
              <a:rPr lang="en-US" sz="2400" dirty="0"/>
              <a:t>Investments that are already measured at fair value (including securitized mortgages)</a:t>
            </a:r>
          </a:p>
          <a:p>
            <a:pPr marL="342900" indent="-342900">
              <a:buFont typeface="Arial" panose="020B0604020202020204" pitchFamily="34" charset="0"/>
              <a:buChar char="•"/>
            </a:pPr>
            <a:r>
              <a:rPr lang="en-US" sz="2400" dirty="0"/>
              <a:t>Alternative investments </a:t>
            </a:r>
          </a:p>
          <a:p>
            <a:pPr marL="342900" indent="-342900">
              <a:buFont typeface="Arial" panose="020B0604020202020204" pitchFamily="34" charset="0"/>
              <a:buChar char="•"/>
            </a:pPr>
            <a:r>
              <a:rPr lang="en-US" sz="2400" dirty="0"/>
              <a:t>Equity securities (including unit investment trusts and closed-end mutual funds), stock warrants, and stock rights that do not have readily determinable fair values</a:t>
            </a:r>
          </a:p>
          <a:p>
            <a:pPr marL="525211" lvl="1" indent="-342900">
              <a:buFont typeface="Arial" panose="020B0604020202020204" pitchFamily="34" charset="0"/>
              <a:buChar char="•"/>
            </a:pPr>
            <a:r>
              <a:rPr lang="en-US" sz="2400" dirty="0"/>
              <a:t>Provided such investment-types are not reported according to the equity method</a:t>
            </a:r>
          </a:p>
          <a:p>
            <a:pPr marL="342900" indent="-342900">
              <a:buFont typeface="Arial" panose="020B0604020202020204" pitchFamily="34" charset="0"/>
              <a:buChar char="•"/>
            </a:pPr>
            <a:r>
              <a:rPr lang="en-US" sz="2400" dirty="0"/>
              <a:t>Co-mingled investment pools that are not government sponsored </a:t>
            </a:r>
          </a:p>
          <a:p>
            <a:pPr marL="342900" indent="-342900">
              <a:buFont typeface="Arial" panose="020B0604020202020204" pitchFamily="34" charset="0"/>
              <a:buChar char="•"/>
            </a:pPr>
            <a:r>
              <a:rPr lang="en-US" sz="2400" dirty="0"/>
              <a:t>Invested securities lending collateral </a:t>
            </a:r>
          </a:p>
        </p:txBody>
      </p:sp>
    </p:spTree>
    <p:extLst>
      <p:ext uri="{BB962C8B-B14F-4D97-AF65-F5344CB8AC3E}">
        <p14:creationId xmlns:p14="http://schemas.microsoft.com/office/powerpoint/2010/main" val="101031911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78</a:t>
            </a:fld>
            <a:endParaRPr lang="en-US" dirty="0"/>
          </a:p>
        </p:txBody>
      </p:sp>
      <p:sp>
        <p:nvSpPr>
          <p:cNvPr id="3" name="Title 2"/>
          <p:cNvSpPr>
            <a:spLocks noGrp="1"/>
          </p:cNvSpPr>
          <p:nvPr>
            <p:ph type="title"/>
          </p:nvPr>
        </p:nvSpPr>
        <p:spPr/>
        <p:txBody>
          <a:bodyPr/>
          <a:lstStyle/>
          <a:p>
            <a:r>
              <a:rPr lang="en-US" dirty="0" smtClean="0"/>
              <a:t>Fair Value Application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Investments excluded from fair value </a:t>
            </a:r>
            <a:r>
              <a:rPr lang="en-US" sz="2400" dirty="0" smtClean="0"/>
              <a:t>measurement:</a:t>
            </a:r>
            <a:endParaRPr lang="en-US" sz="2400" dirty="0"/>
          </a:p>
          <a:p>
            <a:pPr marL="342900" indent="-342900">
              <a:buFont typeface="Arial" panose="020B0604020202020204" pitchFamily="34" charset="0"/>
              <a:buChar char="•"/>
            </a:pPr>
            <a:r>
              <a:rPr lang="en-US" sz="2400" dirty="0"/>
              <a:t>Nonparticipating interest-earning investment </a:t>
            </a:r>
            <a:r>
              <a:rPr lang="en-US" sz="2400" dirty="0" smtClean="0"/>
              <a:t>contracts (for example, most CDs)</a:t>
            </a:r>
            <a:endParaRPr lang="en-US" sz="2400" dirty="0"/>
          </a:p>
          <a:p>
            <a:pPr marL="342900" indent="-342900">
              <a:buFont typeface="Arial" panose="020B0604020202020204" pitchFamily="34" charset="0"/>
              <a:buChar char="•"/>
            </a:pPr>
            <a:r>
              <a:rPr lang="en-US" sz="2400" dirty="0"/>
              <a:t>Unallocated insurance contracts</a:t>
            </a:r>
          </a:p>
          <a:p>
            <a:pPr marL="342900" indent="-342900">
              <a:buFont typeface="Arial" panose="020B0604020202020204" pitchFamily="34" charset="0"/>
              <a:buChar char="•"/>
            </a:pPr>
            <a:r>
              <a:rPr lang="en-US" sz="2400" dirty="0"/>
              <a:t>Money market investments and participating interest-earning investment contracts that have a remaining maturity at time of purchase of one year or less and are held by governments other than external investment </a:t>
            </a:r>
            <a:r>
              <a:rPr lang="en-US" sz="2400" dirty="0" smtClean="0"/>
              <a:t>pools</a:t>
            </a:r>
            <a:endParaRPr lang="en-US" sz="2400" dirty="0"/>
          </a:p>
        </p:txBody>
      </p:sp>
    </p:spTree>
    <p:extLst>
      <p:ext uri="{BB962C8B-B14F-4D97-AF65-F5344CB8AC3E}">
        <p14:creationId xmlns:p14="http://schemas.microsoft.com/office/powerpoint/2010/main" val="3384755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Common areas affected by Statement 65:</a:t>
            </a:r>
          </a:p>
          <a:p>
            <a:pPr marL="342900" indent="-342900">
              <a:buFont typeface="Arial" panose="020B0604020202020204" pitchFamily="34" charset="0"/>
              <a:buChar char="•"/>
            </a:pPr>
            <a:r>
              <a:rPr lang="en-US" sz="2400" dirty="0" smtClean="0"/>
              <a:t>Debt</a:t>
            </a:r>
          </a:p>
          <a:p>
            <a:pPr marL="525211" lvl="1" indent="-342900">
              <a:buFont typeface="Arial" panose="020B0604020202020204" pitchFamily="34" charset="0"/>
              <a:buChar char="•"/>
            </a:pPr>
            <a:r>
              <a:rPr lang="en-US" dirty="0" smtClean="0"/>
              <a:t>Bond issuance costs should be expensed in the period incurred</a:t>
            </a:r>
          </a:p>
          <a:p>
            <a:pPr marL="525211" lvl="1" indent="-342900">
              <a:buFont typeface="Arial" panose="020B0604020202020204" pitchFamily="34" charset="0"/>
              <a:buChar char="•"/>
            </a:pPr>
            <a:r>
              <a:rPr lang="en-US" dirty="0" smtClean="0"/>
              <a:t>Deferred outflows/inflows of resources on </a:t>
            </a:r>
            <a:r>
              <a:rPr lang="en-US" dirty="0" err="1" smtClean="0"/>
              <a:t>refundings</a:t>
            </a:r>
            <a:r>
              <a:rPr lang="en-US" dirty="0" smtClean="0"/>
              <a:t> are renamed and reclassified</a:t>
            </a:r>
          </a:p>
          <a:p>
            <a:pPr marL="342900" indent="-342900">
              <a:buFont typeface="Arial" panose="020B0604020202020204" pitchFamily="34" charset="0"/>
              <a:buChar char="•"/>
            </a:pPr>
            <a:r>
              <a:rPr lang="en-US" sz="2400" dirty="0" smtClean="0"/>
              <a:t>Deferred revenues</a:t>
            </a:r>
          </a:p>
          <a:p>
            <a:pPr marL="525211" lvl="1" indent="-342900">
              <a:buFont typeface="Arial" panose="020B0604020202020204" pitchFamily="34" charset="0"/>
              <a:buChar char="•"/>
            </a:pPr>
            <a:r>
              <a:rPr lang="en-US" dirty="0" smtClean="0"/>
              <a:t>Used of “deferred” should be restricted to just deferred outflows/inflows of resources</a:t>
            </a:r>
          </a:p>
          <a:p>
            <a:pPr marL="525211" lvl="1" indent="-342900">
              <a:buFont typeface="Arial" panose="020B0604020202020204" pitchFamily="34" charset="0"/>
              <a:buChar char="•"/>
            </a:pPr>
            <a:r>
              <a:rPr lang="en-US" dirty="0" smtClean="0"/>
              <a:t>Unavailable revenues in governmental funds (modified accrual) are now deferred inflows of resources</a:t>
            </a:r>
          </a:p>
          <a:p>
            <a:pPr marL="342900" indent="-342900">
              <a:buFont typeface="Arial" panose="020B0604020202020204" pitchFamily="34" charset="0"/>
              <a:buChar char="•"/>
            </a:pPr>
            <a:r>
              <a:rPr lang="en-US" sz="2400" dirty="0" smtClean="0"/>
              <a:t>Hedging derivatives</a:t>
            </a:r>
          </a:p>
          <a:p>
            <a:pPr marL="342900" indent="-342900">
              <a:buFont typeface="Arial" panose="020B0604020202020204" pitchFamily="34" charset="0"/>
              <a:buChar char="•"/>
            </a:pPr>
            <a:r>
              <a:rPr lang="en-US" sz="2400" dirty="0" smtClean="0"/>
              <a:t>Basis for Conclusions has a list of common areas that were </a:t>
            </a:r>
            <a:r>
              <a:rPr lang="en-US" sz="2400" u="sng" dirty="0" smtClean="0"/>
              <a:t>NOT</a:t>
            </a:r>
            <a:r>
              <a:rPr lang="en-US" sz="2400" dirty="0" smtClean="0"/>
              <a:t> changed</a:t>
            </a:r>
          </a:p>
          <a:p>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a:t>
            </a:fld>
            <a:endParaRPr lang="en-US" dirty="0"/>
          </a:p>
        </p:txBody>
      </p:sp>
      <p:sp>
        <p:nvSpPr>
          <p:cNvPr id="3" name="Title 2"/>
          <p:cNvSpPr>
            <a:spLocks noGrp="1"/>
          </p:cNvSpPr>
          <p:nvPr>
            <p:ph type="title"/>
          </p:nvPr>
        </p:nvSpPr>
        <p:spPr/>
        <p:txBody>
          <a:bodyPr/>
          <a:lstStyle/>
          <a:p>
            <a:r>
              <a:rPr lang="en-US" dirty="0" smtClean="0"/>
              <a:t>GASB 65 – Items Previously Reported as Assets and Liabilities</a:t>
            </a:r>
            <a:endParaRPr lang="en-US" dirty="0"/>
          </a:p>
        </p:txBody>
      </p:sp>
    </p:spTree>
    <p:extLst>
      <p:ext uri="{BB962C8B-B14F-4D97-AF65-F5344CB8AC3E}">
        <p14:creationId xmlns:p14="http://schemas.microsoft.com/office/powerpoint/2010/main" val="170604769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79</a:t>
            </a:fld>
            <a:endParaRPr lang="en-US" dirty="0"/>
          </a:p>
        </p:txBody>
      </p:sp>
      <p:sp>
        <p:nvSpPr>
          <p:cNvPr id="3" name="Title 2"/>
          <p:cNvSpPr>
            <a:spLocks noGrp="1"/>
          </p:cNvSpPr>
          <p:nvPr>
            <p:ph type="title"/>
          </p:nvPr>
        </p:nvSpPr>
        <p:spPr/>
        <p:txBody>
          <a:bodyPr/>
          <a:lstStyle/>
          <a:p>
            <a:r>
              <a:rPr lang="en-US" dirty="0" smtClean="0"/>
              <a:t>Fair Value Application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Investments excluded from fair value </a:t>
            </a:r>
            <a:r>
              <a:rPr lang="en-US" sz="2400" dirty="0" smtClean="0"/>
              <a:t>measurement (continued):</a:t>
            </a:r>
            <a:endParaRPr lang="en-US" sz="2400" dirty="0"/>
          </a:p>
          <a:p>
            <a:pPr marL="342900" indent="-342900">
              <a:buFont typeface="Arial" panose="020B0604020202020204" pitchFamily="34" charset="0"/>
              <a:buChar char="•"/>
            </a:pPr>
            <a:r>
              <a:rPr lang="en-US" sz="2400" dirty="0"/>
              <a:t>Investments in 2a7-like pools</a:t>
            </a:r>
          </a:p>
          <a:p>
            <a:pPr marL="342900" indent="-342900">
              <a:buFont typeface="Arial" panose="020B0604020202020204" pitchFamily="34" charset="0"/>
              <a:buChar char="•"/>
            </a:pPr>
            <a:r>
              <a:rPr lang="en-US" sz="2400" dirty="0"/>
              <a:t>Synthetic guaranteed investment contracts that are fully benefit responsive</a:t>
            </a:r>
          </a:p>
          <a:p>
            <a:pPr marL="342900" indent="-342900">
              <a:buFont typeface="Arial" panose="020B0604020202020204" pitchFamily="34" charset="0"/>
              <a:buChar char="•"/>
            </a:pPr>
            <a:r>
              <a:rPr lang="en-US" sz="2400" dirty="0"/>
              <a:t>Investments in common stock that meet the criteria for applying the equity method </a:t>
            </a:r>
          </a:p>
          <a:p>
            <a:pPr marL="525211" lvl="1" indent="-342900">
              <a:buFont typeface="Arial" panose="020B0604020202020204" pitchFamily="34" charset="0"/>
              <a:buChar char="•"/>
            </a:pPr>
            <a:r>
              <a:rPr lang="en-US" sz="2400" dirty="0"/>
              <a:t>Investments in common stock held by endowments as well as investments in certain entities that calculate net asset value per share are ineligible for the equity method.</a:t>
            </a:r>
          </a:p>
          <a:p>
            <a:pPr marL="342900" indent="-342900">
              <a:buFont typeface="Arial" panose="020B0604020202020204" pitchFamily="34" charset="0"/>
              <a:buChar char="•"/>
            </a:pPr>
            <a:r>
              <a:rPr lang="en-US" sz="2400" dirty="0"/>
              <a:t>Investments in </a:t>
            </a:r>
            <a:r>
              <a:rPr lang="en-US" sz="2400"/>
              <a:t>life </a:t>
            </a:r>
            <a:r>
              <a:rPr lang="en-US" sz="2400" smtClean="0"/>
              <a:t>insurance</a:t>
            </a:r>
            <a:endParaRPr lang="en-US" sz="2400" dirty="0"/>
          </a:p>
        </p:txBody>
      </p:sp>
    </p:spTree>
    <p:extLst>
      <p:ext uri="{BB962C8B-B14F-4D97-AF65-F5344CB8AC3E}">
        <p14:creationId xmlns:p14="http://schemas.microsoft.com/office/powerpoint/2010/main" val="294961650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80</a:t>
            </a:fld>
            <a:endParaRPr lang="en-US" dirty="0"/>
          </a:p>
        </p:txBody>
      </p:sp>
      <p:sp>
        <p:nvSpPr>
          <p:cNvPr id="3" name="Title 2"/>
          <p:cNvSpPr>
            <a:spLocks noGrp="1"/>
          </p:cNvSpPr>
          <p:nvPr>
            <p:ph type="title"/>
          </p:nvPr>
        </p:nvSpPr>
        <p:spPr/>
        <p:txBody>
          <a:bodyPr/>
          <a:lstStyle/>
          <a:p>
            <a:r>
              <a:rPr lang="en-US" dirty="0" smtClean="0"/>
              <a:t>Fair Value Application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Acquisition value (an entry price) replaces fair value for the following:</a:t>
            </a:r>
          </a:p>
          <a:p>
            <a:pPr marL="342900" indent="-342900">
              <a:buFont typeface="Arial" panose="020B0604020202020204" pitchFamily="34" charset="0"/>
              <a:buChar char="•"/>
            </a:pPr>
            <a:r>
              <a:rPr lang="en-US" sz="2400" dirty="0"/>
              <a:t>Donated capital assets</a:t>
            </a:r>
          </a:p>
          <a:p>
            <a:pPr marL="342900" indent="-342900">
              <a:buFont typeface="Arial" panose="020B0604020202020204" pitchFamily="34" charset="0"/>
              <a:buChar char="•"/>
            </a:pPr>
            <a:r>
              <a:rPr lang="en-US" sz="2400" dirty="0"/>
              <a:t>Donated works of art, historical treasures, and similar assets </a:t>
            </a:r>
          </a:p>
          <a:p>
            <a:pPr marL="342900" indent="-342900">
              <a:buFont typeface="Arial" panose="020B0604020202020204" pitchFamily="34" charset="0"/>
              <a:buChar char="•"/>
            </a:pPr>
            <a:r>
              <a:rPr lang="en-US" sz="2400" dirty="0"/>
              <a:t>Capital assets that a government receives in a service concession arrangement</a:t>
            </a:r>
          </a:p>
          <a:p>
            <a:pPr marL="342900" indent="-342900">
              <a:buFont typeface="Arial" panose="020B0604020202020204" pitchFamily="34" charset="0"/>
              <a:buChar char="•"/>
            </a:pPr>
            <a:r>
              <a:rPr lang="en-US" sz="2400" dirty="0"/>
              <a:t>Nonmonetary assets acquired in an exchange transaction when the value of the asset received is used to measure the cost of the asset acquired </a:t>
            </a:r>
          </a:p>
        </p:txBody>
      </p:sp>
    </p:spTree>
    <p:extLst>
      <p:ext uri="{BB962C8B-B14F-4D97-AF65-F5344CB8AC3E}">
        <p14:creationId xmlns:p14="http://schemas.microsoft.com/office/powerpoint/2010/main" val="33221585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81</a:t>
            </a:fld>
            <a:endParaRPr lang="en-US" dirty="0"/>
          </a:p>
        </p:txBody>
      </p:sp>
      <p:sp>
        <p:nvSpPr>
          <p:cNvPr id="3" name="Title 2"/>
          <p:cNvSpPr>
            <a:spLocks noGrp="1"/>
          </p:cNvSpPr>
          <p:nvPr>
            <p:ph type="title"/>
          </p:nvPr>
        </p:nvSpPr>
        <p:spPr/>
        <p:txBody>
          <a:bodyPr/>
          <a:lstStyle/>
          <a:p>
            <a:r>
              <a:rPr lang="en-US" dirty="0" smtClean="0"/>
              <a:t>Disclosures</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Recurring vs. Non-recurring fair value measurements</a:t>
            </a:r>
          </a:p>
          <a:p>
            <a:endParaRPr lang="en-US" sz="2400" dirty="0"/>
          </a:p>
          <a:p>
            <a:pPr marL="342900" indent="-342900">
              <a:buFont typeface="Arial" panose="020B0604020202020204" pitchFamily="34" charset="0"/>
              <a:buChar char="•"/>
            </a:pPr>
            <a:r>
              <a:rPr lang="en-US" sz="2400" dirty="0"/>
              <a:t>Recurring—Required or permitted in the statement of net position at the end of each reporting period</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Non-recurring—Required or permitted in the statement of net position in particular circumstances</a:t>
            </a:r>
          </a:p>
        </p:txBody>
      </p:sp>
    </p:spTree>
    <p:extLst>
      <p:ext uri="{BB962C8B-B14F-4D97-AF65-F5344CB8AC3E}">
        <p14:creationId xmlns:p14="http://schemas.microsoft.com/office/powerpoint/2010/main" val="162836904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82</a:t>
            </a:fld>
            <a:endParaRPr lang="en-US" dirty="0"/>
          </a:p>
        </p:txBody>
      </p:sp>
      <p:sp>
        <p:nvSpPr>
          <p:cNvPr id="3" name="Title 2"/>
          <p:cNvSpPr>
            <a:spLocks noGrp="1"/>
          </p:cNvSpPr>
          <p:nvPr>
            <p:ph type="title"/>
          </p:nvPr>
        </p:nvSpPr>
        <p:spPr/>
        <p:txBody>
          <a:bodyPr/>
          <a:lstStyle/>
          <a:p>
            <a:r>
              <a:rPr lang="en-US" dirty="0" smtClean="0"/>
              <a:t>Disclosures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The following information for each class or type of assets or liability measured at fair value should be disclosed:</a:t>
            </a:r>
          </a:p>
          <a:p>
            <a:pPr marL="342900" indent="-342900">
              <a:buFont typeface="Arial" panose="020B0604020202020204" pitchFamily="34" charset="0"/>
              <a:buChar char="•"/>
            </a:pPr>
            <a:r>
              <a:rPr lang="en-US" sz="2400" dirty="0"/>
              <a:t>For recurring and nonrecurring fair value measurements:</a:t>
            </a:r>
          </a:p>
          <a:p>
            <a:pPr marL="525211" lvl="1" indent="-342900">
              <a:buFont typeface="Arial" panose="020B0604020202020204" pitchFamily="34" charset="0"/>
              <a:buChar char="•"/>
            </a:pPr>
            <a:r>
              <a:rPr lang="en-US" sz="2400" dirty="0"/>
              <a:t>The fair value measurement at the end of the reporting period </a:t>
            </a:r>
          </a:p>
          <a:p>
            <a:pPr marL="525211" lvl="1" indent="-342900">
              <a:buFont typeface="Arial" panose="020B0604020202020204" pitchFamily="34" charset="0"/>
              <a:buChar char="•"/>
            </a:pPr>
            <a:r>
              <a:rPr lang="en-US" sz="2400" dirty="0"/>
              <a:t>The level of the fair value hierarchy within which the fair value measurements are categorized in their entirety (Level 1, 2, or 3) and the valuation techniques used to develop those measurements</a:t>
            </a:r>
          </a:p>
          <a:p>
            <a:pPr marL="525211" lvl="1" indent="-342900">
              <a:buFont typeface="Arial" panose="020B0604020202020204" pitchFamily="34" charset="0"/>
              <a:buChar char="•"/>
            </a:pPr>
            <a:r>
              <a:rPr lang="en-US" sz="2400" dirty="0"/>
              <a:t>A description of the valuation technique(s) used in the fair value measurement. If there has been a change in valuation technique that has a significant impact on the result, disclose </a:t>
            </a:r>
            <a:r>
              <a:rPr lang="en-US" sz="2400" dirty="0" smtClean="0"/>
              <a:t>change </a:t>
            </a:r>
            <a:r>
              <a:rPr lang="en-US" sz="2400" dirty="0"/>
              <a:t>and the reason(s) for making </a:t>
            </a:r>
            <a:r>
              <a:rPr lang="en-US" sz="2400" dirty="0" smtClean="0"/>
              <a:t>it</a:t>
            </a:r>
            <a:endParaRPr lang="en-US" sz="2400" dirty="0"/>
          </a:p>
        </p:txBody>
      </p:sp>
    </p:spTree>
    <p:extLst>
      <p:ext uri="{BB962C8B-B14F-4D97-AF65-F5344CB8AC3E}">
        <p14:creationId xmlns:p14="http://schemas.microsoft.com/office/powerpoint/2010/main" val="278555415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83</a:t>
            </a:fld>
            <a:endParaRPr lang="en-US" dirty="0"/>
          </a:p>
        </p:txBody>
      </p:sp>
      <p:sp>
        <p:nvSpPr>
          <p:cNvPr id="3" name="Title 2"/>
          <p:cNvSpPr>
            <a:spLocks noGrp="1"/>
          </p:cNvSpPr>
          <p:nvPr>
            <p:ph type="title"/>
          </p:nvPr>
        </p:nvSpPr>
        <p:spPr/>
        <p:txBody>
          <a:bodyPr/>
          <a:lstStyle/>
          <a:p>
            <a:r>
              <a:rPr lang="en-US" dirty="0" smtClean="0"/>
              <a:t>Disclosures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The following information for each class or type of assets or liability measured at fair value should be disclosed:</a:t>
            </a:r>
          </a:p>
          <a:p>
            <a:pPr marL="342900" indent="-342900">
              <a:buFont typeface="Arial" panose="020B0604020202020204" pitchFamily="34" charset="0"/>
              <a:buChar char="•"/>
            </a:pPr>
            <a:r>
              <a:rPr lang="en-US" sz="2400" dirty="0"/>
              <a:t>For recurring and nonrecurring fair value </a:t>
            </a:r>
            <a:r>
              <a:rPr lang="en-US" sz="2400" dirty="0" smtClean="0"/>
              <a:t>measurements (continued):</a:t>
            </a:r>
            <a:endParaRPr lang="en-US" sz="2400" dirty="0"/>
          </a:p>
          <a:p>
            <a:pPr marL="525211" lvl="1" indent="-342900">
              <a:buFont typeface="Arial" panose="020B0604020202020204" pitchFamily="34" charset="0"/>
              <a:buChar char="•"/>
            </a:pPr>
            <a:r>
              <a:rPr lang="en-US" sz="2400" dirty="0"/>
              <a:t>For fair value measurements categorized in Level 3, other than those that calculate net asset value per share or its equivalent, the effect of those investments on investment income for the reporting period</a:t>
            </a:r>
            <a:r>
              <a:rPr lang="en-US" sz="2400" dirty="0" smtClean="0"/>
              <a:t>.</a:t>
            </a:r>
          </a:p>
          <a:p>
            <a:pPr marL="342900" indent="-342900">
              <a:buFont typeface="Arial" panose="020B0604020202020204" pitchFamily="34" charset="0"/>
              <a:buChar char="•"/>
            </a:pPr>
            <a:r>
              <a:rPr lang="en-US" sz="2400" dirty="0"/>
              <a:t>For nonrecurring fair value measurements, the reason(s) for the </a:t>
            </a:r>
            <a:r>
              <a:rPr lang="en-US" sz="2400" dirty="0" smtClean="0"/>
              <a:t>measurement</a:t>
            </a:r>
            <a:endParaRPr lang="en-US" sz="2400" dirty="0"/>
          </a:p>
        </p:txBody>
      </p:sp>
    </p:spTree>
    <p:extLst>
      <p:ext uri="{BB962C8B-B14F-4D97-AF65-F5344CB8AC3E}">
        <p14:creationId xmlns:p14="http://schemas.microsoft.com/office/powerpoint/2010/main" val="328479180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84</a:t>
            </a:fld>
            <a:endParaRPr lang="en-US" dirty="0"/>
          </a:p>
        </p:txBody>
      </p:sp>
      <p:sp>
        <p:nvSpPr>
          <p:cNvPr id="3" name="Title 2"/>
          <p:cNvSpPr>
            <a:spLocks noGrp="1"/>
          </p:cNvSpPr>
          <p:nvPr>
            <p:ph type="title"/>
          </p:nvPr>
        </p:nvSpPr>
        <p:spPr/>
        <p:txBody>
          <a:bodyPr/>
          <a:lstStyle/>
          <a:p>
            <a:r>
              <a:rPr lang="en-US" dirty="0" smtClean="0"/>
              <a:t>Disclosures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For investments in certain entities that calculate net asset value (NAV) per share or its equivalent and are measured at fair value on a recurring or nonrecurring basis, disclose information that addresses the nature and risks of the investments and whether the investments are probable of being sold at amounts different from NAV per share or its equivalent.</a:t>
            </a:r>
          </a:p>
        </p:txBody>
      </p:sp>
    </p:spTree>
    <p:extLst>
      <p:ext uri="{BB962C8B-B14F-4D97-AF65-F5344CB8AC3E}">
        <p14:creationId xmlns:p14="http://schemas.microsoft.com/office/powerpoint/2010/main" val="70811007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GAAP Hierarchy and Implementation Guides</a:t>
            </a:r>
            <a:endParaRPr lang="en-US" dirty="0"/>
          </a:p>
        </p:txBody>
      </p:sp>
    </p:spTree>
    <p:extLst>
      <p:ext uri="{BB962C8B-B14F-4D97-AF65-F5344CB8AC3E}">
        <p14:creationId xmlns:p14="http://schemas.microsoft.com/office/powerpoint/2010/main" val="396929235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86</a:t>
            </a:fld>
            <a:endParaRPr lang="en-US" dirty="0"/>
          </a:p>
        </p:txBody>
      </p:sp>
      <p:sp>
        <p:nvSpPr>
          <p:cNvPr id="3" name="Title 2"/>
          <p:cNvSpPr>
            <a:spLocks noGrp="1"/>
          </p:cNvSpPr>
          <p:nvPr>
            <p:ph type="title"/>
          </p:nvPr>
        </p:nvSpPr>
        <p:spPr/>
        <p:txBody>
          <a:bodyPr/>
          <a:lstStyle/>
          <a:p>
            <a:r>
              <a:rPr lang="en-US" dirty="0" smtClean="0"/>
              <a:t>GAAP Hierarchy Overview</a:t>
            </a:r>
            <a:endParaRPr lang="en-US" dirty="0"/>
          </a:p>
        </p:txBody>
      </p:sp>
      <p:sp>
        <p:nvSpPr>
          <p:cNvPr id="6" name="Content Placeholder 1"/>
          <p:cNvSpPr>
            <a:spLocks noGrp="1"/>
          </p:cNvSpPr>
          <p:nvPr>
            <p:ph idx="1"/>
          </p:nvPr>
        </p:nvSpPr>
        <p:spPr>
          <a:xfrm>
            <a:off x="354967" y="1190382"/>
            <a:ext cx="8422522" cy="5219474"/>
          </a:xfrm>
        </p:spPr>
        <p:txBody>
          <a:bodyPr/>
          <a:lstStyle/>
          <a:p>
            <a:pPr>
              <a:spcAft>
                <a:spcPts val="1200"/>
              </a:spcAft>
            </a:pPr>
            <a:r>
              <a:rPr lang="en-US" sz="2400" dirty="0"/>
              <a:t>The hierarchy of generally accepted accounting principles (GAAP hierarchy) comprises the types of guidance that state and local governments follow when preparing financial statements </a:t>
            </a:r>
          </a:p>
          <a:p>
            <a:pPr>
              <a:spcAft>
                <a:spcPts val="1200"/>
              </a:spcAft>
            </a:pPr>
            <a:r>
              <a:rPr lang="en-US" sz="2400" dirty="0"/>
              <a:t>The GAAP hierarchy lists the order of priority for pronouncements to which a government should look for guidance</a:t>
            </a:r>
          </a:p>
          <a:p>
            <a:pPr>
              <a:spcAft>
                <a:spcPts val="1200"/>
              </a:spcAft>
            </a:pPr>
            <a:r>
              <a:rPr lang="en-US" sz="2400" dirty="0"/>
              <a:t>The proposed Statement would reduce the GAAP hierarchy to two categories of authoritative GAAP from the four categories under GASB Statement No. 55, </a:t>
            </a:r>
            <a:r>
              <a:rPr lang="en-US" sz="2400" i="1" dirty="0"/>
              <a:t>The Hierarchy of Generally Accepted Accounting Principles for State and Local Governments</a:t>
            </a:r>
          </a:p>
        </p:txBody>
      </p:sp>
    </p:spTree>
    <p:extLst>
      <p:ext uri="{BB962C8B-B14F-4D97-AF65-F5344CB8AC3E}">
        <p14:creationId xmlns:p14="http://schemas.microsoft.com/office/powerpoint/2010/main" val="90739610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87</a:t>
            </a:fld>
            <a:endParaRPr lang="en-US" dirty="0"/>
          </a:p>
        </p:txBody>
      </p:sp>
      <p:sp>
        <p:nvSpPr>
          <p:cNvPr id="3" name="Title 2"/>
          <p:cNvSpPr>
            <a:spLocks noGrp="1"/>
          </p:cNvSpPr>
          <p:nvPr>
            <p:ph type="title"/>
          </p:nvPr>
        </p:nvSpPr>
        <p:spPr/>
        <p:txBody>
          <a:bodyPr/>
          <a:lstStyle/>
          <a:p>
            <a:r>
              <a:rPr lang="en-US" dirty="0" smtClean="0"/>
              <a:t>GAAP Levels</a:t>
            </a:r>
            <a:endParaRPr lang="en-US" dirty="0"/>
          </a:p>
        </p:txBody>
      </p:sp>
      <p:sp>
        <p:nvSpPr>
          <p:cNvPr id="6" name="Content Placeholder 1"/>
          <p:cNvSpPr>
            <a:spLocks noGrp="1"/>
          </p:cNvSpPr>
          <p:nvPr>
            <p:ph idx="1"/>
          </p:nvPr>
        </p:nvSpPr>
        <p:spPr>
          <a:xfrm>
            <a:off x="354967" y="1190382"/>
            <a:ext cx="8422522" cy="5219474"/>
          </a:xfrm>
        </p:spPr>
        <p:txBody>
          <a:bodyPr/>
          <a:lstStyle/>
          <a:p>
            <a:pPr>
              <a:spcAft>
                <a:spcPts val="1200"/>
              </a:spcAft>
            </a:pPr>
            <a:r>
              <a:rPr lang="en-US" sz="2400" dirty="0"/>
              <a:t>Tentatively decided to reduce the GAAP hierarchy </a:t>
            </a:r>
            <a:r>
              <a:rPr lang="en-US" sz="2400" dirty="0" smtClean="0"/>
              <a:t>to two authoritative categories:</a:t>
            </a:r>
            <a:endParaRPr lang="en-US" sz="2400" dirty="0"/>
          </a:p>
          <a:p>
            <a:pPr marL="342900" indent="-342900">
              <a:spcAft>
                <a:spcPts val="1200"/>
              </a:spcAft>
              <a:buFont typeface="Arial" panose="020B0604020202020204" pitchFamily="34" charset="0"/>
              <a:buChar char="•"/>
            </a:pPr>
            <a:r>
              <a:rPr lang="en-US" sz="2400" dirty="0"/>
              <a:t>GASB Statements</a:t>
            </a:r>
          </a:p>
          <a:p>
            <a:pPr marL="525211" lvl="1" indent="-342900">
              <a:spcAft>
                <a:spcPts val="1200"/>
              </a:spcAft>
              <a:buFont typeface="Arial" panose="020B0604020202020204" pitchFamily="34" charset="0"/>
              <a:buChar char="•"/>
            </a:pPr>
            <a:r>
              <a:rPr lang="en-US" sz="2400" dirty="0"/>
              <a:t>Periodically incorporated in the Codification</a:t>
            </a:r>
          </a:p>
          <a:p>
            <a:pPr marL="525211" lvl="1" indent="-342900">
              <a:spcAft>
                <a:spcPts val="1200"/>
              </a:spcAft>
              <a:buFont typeface="Arial" panose="020B0604020202020204" pitchFamily="34" charset="0"/>
              <a:buChar char="•"/>
            </a:pPr>
            <a:r>
              <a:rPr lang="en-US" sz="2400" dirty="0"/>
              <a:t>Subject to AICPA Rule 203</a:t>
            </a:r>
          </a:p>
          <a:p>
            <a:pPr marL="342900" indent="-342900">
              <a:spcAft>
                <a:spcPts val="1200"/>
              </a:spcAft>
              <a:buFont typeface="Arial" panose="020B0604020202020204" pitchFamily="34" charset="0"/>
              <a:buChar char="•"/>
            </a:pPr>
            <a:r>
              <a:rPr lang="en-US" sz="2400" dirty="0"/>
              <a:t>Category (b) includes:</a:t>
            </a:r>
          </a:p>
          <a:p>
            <a:pPr marL="525211" lvl="1" indent="-342900">
              <a:spcAft>
                <a:spcPts val="1200"/>
              </a:spcAft>
              <a:buFont typeface="Arial" panose="020B0604020202020204" pitchFamily="34" charset="0"/>
              <a:buChar char="•"/>
            </a:pPr>
            <a:r>
              <a:rPr lang="en-US" sz="2400" dirty="0"/>
              <a:t>GASB Technical Bulletins</a:t>
            </a:r>
          </a:p>
          <a:p>
            <a:pPr marL="525211" lvl="1" indent="-342900">
              <a:spcAft>
                <a:spcPts val="1200"/>
              </a:spcAft>
              <a:buFont typeface="Arial" panose="020B0604020202020204" pitchFamily="34" charset="0"/>
              <a:buChar char="•"/>
            </a:pPr>
            <a:r>
              <a:rPr lang="en-US" sz="2400" dirty="0"/>
              <a:t>GASB Implementation Guides (Q&amp;As)</a:t>
            </a:r>
          </a:p>
          <a:p>
            <a:pPr marL="525211" lvl="1" indent="-342900">
              <a:spcAft>
                <a:spcPts val="1200"/>
              </a:spcAft>
              <a:buFont typeface="Arial" panose="020B0604020202020204" pitchFamily="34" charset="0"/>
              <a:buChar char="•"/>
            </a:pPr>
            <a:r>
              <a:rPr lang="en-US" sz="2400" dirty="0"/>
              <a:t>AICPA literature if specifically cleared by the GASB</a:t>
            </a:r>
          </a:p>
          <a:p>
            <a:pPr marL="342900" indent="-342900">
              <a:spcAft>
                <a:spcPts val="1200"/>
              </a:spcAft>
              <a:buFont typeface="Arial" panose="020B0604020202020204" pitchFamily="34" charset="0"/>
              <a:buChar char="•"/>
            </a:pPr>
            <a:r>
              <a:rPr lang="en-US" sz="2400" dirty="0"/>
              <a:t>Nonauthoritative</a:t>
            </a:r>
          </a:p>
        </p:txBody>
      </p:sp>
    </p:spTree>
    <p:extLst>
      <p:ext uri="{BB962C8B-B14F-4D97-AF65-F5344CB8AC3E}">
        <p14:creationId xmlns:p14="http://schemas.microsoft.com/office/powerpoint/2010/main" val="113294768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88</a:t>
            </a:fld>
            <a:endParaRPr lang="en-US" dirty="0"/>
          </a:p>
        </p:txBody>
      </p:sp>
      <p:sp>
        <p:nvSpPr>
          <p:cNvPr id="3" name="Title 2"/>
          <p:cNvSpPr>
            <a:spLocks noGrp="1"/>
          </p:cNvSpPr>
          <p:nvPr>
            <p:ph type="title"/>
          </p:nvPr>
        </p:nvSpPr>
        <p:spPr/>
        <p:txBody>
          <a:bodyPr/>
          <a:lstStyle/>
          <a:p>
            <a:r>
              <a:rPr lang="en-US" dirty="0" smtClean="0"/>
              <a:t>Authoritative GAAP</a:t>
            </a:r>
            <a:endParaRPr lang="en-US" dirty="0"/>
          </a:p>
        </p:txBody>
      </p:sp>
      <p:sp>
        <p:nvSpPr>
          <p:cNvPr id="6" name="Content Placeholder 1"/>
          <p:cNvSpPr>
            <a:spLocks noGrp="1"/>
          </p:cNvSpPr>
          <p:nvPr>
            <p:ph idx="1"/>
          </p:nvPr>
        </p:nvSpPr>
        <p:spPr>
          <a:xfrm>
            <a:off x="354967" y="1190382"/>
            <a:ext cx="8422522" cy="5219474"/>
          </a:xfrm>
        </p:spPr>
        <p:txBody>
          <a:bodyPr/>
          <a:lstStyle/>
          <a:p>
            <a:pPr>
              <a:spcAft>
                <a:spcPts val="1200"/>
              </a:spcAft>
            </a:pPr>
            <a:r>
              <a:rPr lang="en-US" sz="2400" dirty="0"/>
              <a:t>Category (a) guidance must be: </a:t>
            </a:r>
          </a:p>
          <a:p>
            <a:pPr marL="342900" indent="-342900">
              <a:spcAft>
                <a:spcPts val="1200"/>
              </a:spcAft>
              <a:buFont typeface="Arial" panose="020B0604020202020204" pitchFamily="34" charset="0"/>
              <a:buChar char="•"/>
            </a:pPr>
            <a:r>
              <a:rPr lang="en-US" sz="2400" dirty="0"/>
              <a:t>Formally approved by the Board,</a:t>
            </a:r>
          </a:p>
          <a:p>
            <a:pPr marL="342900" indent="-342900">
              <a:spcAft>
                <a:spcPts val="1200"/>
              </a:spcAft>
              <a:buFont typeface="Arial" panose="020B0604020202020204" pitchFamily="34" charset="0"/>
              <a:buChar char="•"/>
            </a:pPr>
            <a:r>
              <a:rPr lang="en-US" sz="2400" dirty="0"/>
              <a:t>For the purpose of creating, amending, superseding, or interpreting standards, AND</a:t>
            </a:r>
          </a:p>
          <a:p>
            <a:pPr marL="342900" indent="-342900">
              <a:spcAft>
                <a:spcPts val="1200"/>
              </a:spcAft>
              <a:buFont typeface="Arial" panose="020B0604020202020204" pitchFamily="34" charset="0"/>
              <a:buChar char="•"/>
            </a:pPr>
            <a:r>
              <a:rPr lang="en-US" sz="2400" dirty="0"/>
              <a:t>Exposed for a period of public comment</a:t>
            </a:r>
          </a:p>
          <a:p>
            <a:pPr>
              <a:spcAft>
                <a:spcPts val="1200"/>
              </a:spcAft>
            </a:pPr>
            <a:r>
              <a:rPr lang="en-US" sz="2400" dirty="0"/>
              <a:t>Category (b) guidance must be: </a:t>
            </a:r>
          </a:p>
          <a:p>
            <a:pPr marL="342900" indent="-342900">
              <a:spcAft>
                <a:spcPts val="1200"/>
              </a:spcAft>
              <a:buFont typeface="Arial" panose="020B0604020202020204" pitchFamily="34" charset="0"/>
              <a:buChar char="•"/>
            </a:pPr>
            <a:r>
              <a:rPr lang="en-US" sz="2400" dirty="0"/>
              <a:t>Cleared by the Board, </a:t>
            </a:r>
          </a:p>
          <a:p>
            <a:pPr marL="342900" indent="-342900">
              <a:spcAft>
                <a:spcPts val="1200"/>
              </a:spcAft>
              <a:buFont typeface="Arial" panose="020B0604020202020204" pitchFamily="34" charset="0"/>
              <a:buChar char="•"/>
            </a:pPr>
            <a:r>
              <a:rPr lang="en-US" sz="2400" dirty="0"/>
              <a:t>Specifically made applicable to state and local governmental entities, AND</a:t>
            </a:r>
          </a:p>
          <a:p>
            <a:pPr marL="342900" indent="-342900">
              <a:spcAft>
                <a:spcPts val="1200"/>
              </a:spcAft>
              <a:buFont typeface="Arial" panose="020B0604020202020204" pitchFamily="34" charset="0"/>
              <a:buChar char="•"/>
            </a:pPr>
            <a:r>
              <a:rPr lang="en-US" sz="2400" dirty="0"/>
              <a:t>Exposed for a period of public comment</a:t>
            </a:r>
          </a:p>
        </p:txBody>
      </p:sp>
    </p:spTree>
    <p:extLst>
      <p:ext uri="{BB962C8B-B14F-4D97-AF65-F5344CB8AC3E}">
        <p14:creationId xmlns:p14="http://schemas.microsoft.com/office/powerpoint/2010/main" val="4023667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Transactions in which the resulting item should be classified as a deferred outflow of resources include:</a:t>
            </a:r>
          </a:p>
          <a:p>
            <a:pPr marL="342900" indent="-342900">
              <a:buFont typeface="Arial" panose="020B0604020202020204" pitchFamily="34" charset="0"/>
              <a:buChar char="•"/>
            </a:pPr>
            <a:r>
              <a:rPr lang="en-US" sz="2400" dirty="0"/>
              <a:t>Resources advanced to another government in relation to a government-mandated nonexchange transaction or a voluntary nonexchange transaction when time requirements are the only eligibility requirements that have not been met by the other government</a:t>
            </a:r>
          </a:p>
          <a:p>
            <a:pPr marL="342900" indent="-342900">
              <a:buFont typeface="Arial" panose="020B0604020202020204" pitchFamily="34" charset="0"/>
              <a:buChar char="•"/>
            </a:pPr>
            <a:r>
              <a:rPr lang="en-US" sz="2400" dirty="0"/>
              <a:t>Deferred debit amount resulting from the refunding of </a:t>
            </a:r>
            <a:r>
              <a:rPr lang="en-US" sz="2400" dirty="0" smtClean="0"/>
              <a:t>debt</a:t>
            </a:r>
            <a:endParaRPr lang="en-US" sz="2400" b="1" dirty="0"/>
          </a:p>
          <a:p>
            <a:endParaRPr lang="en-US" sz="2400" b="1" dirty="0" smtClean="0"/>
          </a:p>
        </p:txBody>
      </p:sp>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a:t>
            </a:fld>
            <a:endParaRPr lang="en-US" dirty="0"/>
          </a:p>
        </p:txBody>
      </p:sp>
      <p:sp>
        <p:nvSpPr>
          <p:cNvPr id="3" name="Title 2"/>
          <p:cNvSpPr>
            <a:spLocks noGrp="1"/>
          </p:cNvSpPr>
          <p:nvPr>
            <p:ph type="title"/>
          </p:nvPr>
        </p:nvSpPr>
        <p:spPr/>
        <p:txBody>
          <a:bodyPr/>
          <a:lstStyle/>
          <a:p>
            <a:r>
              <a:rPr lang="en-US" dirty="0" smtClean="0"/>
              <a:t>Common Deferred </a:t>
            </a:r>
            <a:r>
              <a:rPr lang="en-US" dirty="0"/>
              <a:t>O</a:t>
            </a:r>
            <a:r>
              <a:rPr lang="en-US" dirty="0" smtClean="0"/>
              <a:t>utflows of Resources</a:t>
            </a:r>
            <a:endParaRPr lang="en-US" dirty="0"/>
          </a:p>
        </p:txBody>
      </p:sp>
    </p:spTree>
    <p:extLst>
      <p:ext uri="{BB962C8B-B14F-4D97-AF65-F5344CB8AC3E}">
        <p14:creationId xmlns:p14="http://schemas.microsoft.com/office/powerpoint/2010/main" val="272198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89</a:t>
            </a:fld>
            <a:endParaRPr lang="en-US" dirty="0"/>
          </a:p>
        </p:txBody>
      </p:sp>
      <p:sp>
        <p:nvSpPr>
          <p:cNvPr id="3" name="Title 2"/>
          <p:cNvSpPr>
            <a:spLocks noGrp="1"/>
          </p:cNvSpPr>
          <p:nvPr>
            <p:ph type="title"/>
          </p:nvPr>
        </p:nvSpPr>
        <p:spPr/>
        <p:txBody>
          <a:bodyPr/>
          <a:lstStyle/>
          <a:p>
            <a:r>
              <a:rPr lang="en-US" dirty="0" smtClean="0"/>
              <a:t>Placement of Literature</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Discontinuation of Interpretations</a:t>
            </a:r>
          </a:p>
          <a:p>
            <a:pPr marL="342900" indent="-342900">
              <a:buFont typeface="Arial" panose="020B0604020202020204" pitchFamily="34" charset="0"/>
              <a:buChar char="•"/>
            </a:pPr>
            <a:r>
              <a:rPr lang="en-US" sz="2400" dirty="0"/>
              <a:t>Guidance from existing Interpretations and will be incorporated into a Statement by </a:t>
            </a:r>
            <a:r>
              <a:rPr lang="en-US" sz="2400" dirty="0" smtClean="0"/>
              <a:t>reference</a:t>
            </a:r>
            <a:endParaRPr lang="en-US" sz="2400" dirty="0"/>
          </a:p>
          <a:p>
            <a:r>
              <a:rPr lang="en-US" sz="2400" dirty="0"/>
              <a:t>Comprehensive Implementation Guide (CIG)</a:t>
            </a:r>
          </a:p>
          <a:p>
            <a:pPr marL="342900" indent="-342900">
              <a:buFont typeface="Arial" panose="020B0604020202020204" pitchFamily="34" charset="0"/>
              <a:buChar char="•"/>
            </a:pPr>
            <a:r>
              <a:rPr lang="en-US" sz="2400" dirty="0" smtClean="0"/>
              <a:t>Revised </a:t>
            </a:r>
            <a:r>
              <a:rPr lang="en-US" sz="2400" dirty="0"/>
              <a:t>due process</a:t>
            </a:r>
          </a:p>
          <a:p>
            <a:pPr marL="525211" lvl="1" indent="-342900">
              <a:buFont typeface="Arial" panose="020B0604020202020204" pitchFamily="34" charset="0"/>
              <a:buChar char="•"/>
            </a:pPr>
            <a:r>
              <a:rPr lang="en-US" sz="2400" dirty="0"/>
              <a:t>Public exposure of guidance in the existing CIG and updates to the CIG going forward</a:t>
            </a:r>
          </a:p>
          <a:p>
            <a:pPr marL="525211" lvl="1" indent="-342900">
              <a:buFont typeface="Arial" panose="020B0604020202020204" pitchFamily="34" charset="0"/>
              <a:buChar char="•"/>
            </a:pPr>
            <a:r>
              <a:rPr lang="en-US" sz="2400" dirty="0"/>
              <a:t>Board clearance of the final document</a:t>
            </a:r>
          </a:p>
          <a:p>
            <a:pPr marL="342900" indent="-342900">
              <a:buFont typeface="Arial" panose="020B0604020202020204" pitchFamily="34" charset="0"/>
              <a:buChar char="•"/>
            </a:pPr>
            <a:r>
              <a:rPr lang="en-US" sz="2400" dirty="0"/>
              <a:t>Evaluation of individual Q&amp;As prior to exposure</a:t>
            </a:r>
          </a:p>
          <a:p>
            <a:pPr marL="525211" lvl="1" indent="-342900">
              <a:buFont typeface="Arial" panose="020B0604020202020204" pitchFamily="34" charset="0"/>
              <a:buChar char="•"/>
            </a:pPr>
            <a:r>
              <a:rPr lang="en-US" sz="2400" dirty="0"/>
              <a:t>Remove or improve Q&amp;As that only restate guidance directly from related statements</a:t>
            </a:r>
          </a:p>
          <a:p>
            <a:pPr marL="525211" lvl="1" indent="-342900">
              <a:buFont typeface="Arial" panose="020B0604020202020204" pitchFamily="34" charset="0"/>
              <a:buChar char="•"/>
            </a:pPr>
            <a:r>
              <a:rPr lang="en-US" sz="2400" dirty="0"/>
              <a:t>Move illustrations to the nonauthoritative appendixes</a:t>
            </a:r>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194669407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90</a:t>
            </a:fld>
            <a:endParaRPr lang="en-US" dirty="0"/>
          </a:p>
        </p:txBody>
      </p:sp>
      <p:sp>
        <p:nvSpPr>
          <p:cNvPr id="3" name="Title 2"/>
          <p:cNvSpPr>
            <a:spLocks noGrp="1"/>
          </p:cNvSpPr>
          <p:nvPr>
            <p:ph type="title"/>
          </p:nvPr>
        </p:nvSpPr>
        <p:spPr/>
        <p:txBody>
          <a:bodyPr/>
          <a:lstStyle/>
          <a:p>
            <a:r>
              <a:rPr lang="en-US" dirty="0" smtClean="0"/>
              <a:t>Nonauthoritative GAAP</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smtClean="0"/>
              <a:t>Nonauthoritative </a:t>
            </a:r>
            <a:r>
              <a:rPr lang="en-US" sz="2400" dirty="0"/>
              <a:t>guidance should not conflict or contradict authoritative GAAP </a:t>
            </a:r>
          </a:p>
          <a:p>
            <a:r>
              <a:rPr lang="en-US" sz="2400" dirty="0"/>
              <a:t>In evaluating the appropriateness of nonauthoritative literature, consider all of the following:</a:t>
            </a:r>
          </a:p>
          <a:p>
            <a:pPr marL="342900" indent="-342900">
              <a:buFont typeface="Arial" panose="020B0604020202020204" pitchFamily="34" charset="0"/>
              <a:buChar char="•"/>
            </a:pPr>
            <a:r>
              <a:rPr lang="en-US" sz="2400" u="sng" dirty="0"/>
              <a:t>Consistency with the GASB Concepts Statements</a:t>
            </a:r>
          </a:p>
          <a:p>
            <a:pPr marL="342900" indent="-342900">
              <a:buFont typeface="Arial" panose="020B0604020202020204" pitchFamily="34" charset="0"/>
              <a:buChar char="•"/>
            </a:pPr>
            <a:r>
              <a:rPr lang="en-US" sz="2400" dirty="0"/>
              <a:t>Relevance to particular circumstances</a:t>
            </a:r>
          </a:p>
          <a:p>
            <a:pPr marL="342900" indent="-342900">
              <a:buFont typeface="Arial" panose="020B0604020202020204" pitchFamily="34" charset="0"/>
              <a:buChar char="•"/>
            </a:pPr>
            <a:r>
              <a:rPr lang="en-US" sz="2400" dirty="0"/>
              <a:t>Specificity of the guidance</a:t>
            </a:r>
          </a:p>
          <a:p>
            <a:pPr marL="342900" indent="-342900">
              <a:buFont typeface="Arial" panose="020B0604020202020204" pitchFamily="34" charset="0"/>
              <a:buChar char="•"/>
            </a:pPr>
            <a:r>
              <a:rPr lang="en-US" sz="2400" dirty="0"/>
              <a:t>General recognition of the issuer or author as an authority</a:t>
            </a:r>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106475268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91</a:t>
            </a:fld>
            <a:endParaRPr lang="en-US" dirty="0"/>
          </a:p>
        </p:txBody>
      </p:sp>
      <p:sp>
        <p:nvSpPr>
          <p:cNvPr id="3" name="Title 2"/>
          <p:cNvSpPr>
            <a:spLocks noGrp="1"/>
          </p:cNvSpPr>
          <p:nvPr>
            <p:ph type="title"/>
          </p:nvPr>
        </p:nvSpPr>
        <p:spPr/>
        <p:txBody>
          <a:bodyPr/>
          <a:lstStyle/>
          <a:p>
            <a:r>
              <a:rPr lang="en-US" dirty="0" smtClean="0"/>
              <a:t>Nonauthoritative GAAP (Continued)</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Sources of nonauthoritative accounting guidance and literature include:</a:t>
            </a:r>
          </a:p>
          <a:p>
            <a:pPr marL="342900" indent="-342900">
              <a:buFont typeface="Arial" panose="020B0604020202020204" pitchFamily="34" charset="0"/>
              <a:buChar char="•"/>
            </a:pPr>
            <a:r>
              <a:rPr lang="en-US" sz="2400" dirty="0"/>
              <a:t>GASB Concepts Statements</a:t>
            </a:r>
          </a:p>
          <a:p>
            <a:pPr marL="342900" indent="-342900">
              <a:buFont typeface="Arial" panose="020B0604020202020204" pitchFamily="34" charset="0"/>
              <a:buChar char="•"/>
            </a:pPr>
            <a:r>
              <a:rPr lang="en-US" sz="2400" dirty="0"/>
              <a:t>Pronouncements of the FASB, FASAB, IPSASB, and IASB</a:t>
            </a:r>
          </a:p>
          <a:p>
            <a:pPr marL="342900" indent="-342900">
              <a:buFont typeface="Arial" panose="020B0604020202020204" pitchFamily="34" charset="0"/>
              <a:buChar char="•"/>
            </a:pPr>
            <a:r>
              <a:rPr lang="en-US" sz="2400" dirty="0"/>
              <a:t>AICPA issue Papers</a:t>
            </a:r>
          </a:p>
          <a:p>
            <a:pPr marL="342900" indent="-342900">
              <a:buFont typeface="Arial" panose="020B0604020202020204" pitchFamily="34" charset="0"/>
              <a:buChar char="•"/>
            </a:pPr>
            <a:r>
              <a:rPr lang="en-US" sz="2400" dirty="0"/>
              <a:t>Technical Information Services Inquiries and Replies included in AICPA Technical Practice Aids </a:t>
            </a:r>
          </a:p>
          <a:p>
            <a:pPr marL="342900" indent="-342900">
              <a:buFont typeface="Arial" panose="020B0604020202020204" pitchFamily="34" charset="0"/>
              <a:buChar char="•"/>
            </a:pPr>
            <a:r>
              <a:rPr lang="en-US" sz="2400" u="sng" dirty="0"/>
              <a:t>Practices that are widely recognized and prevalent in state and local government </a:t>
            </a:r>
          </a:p>
          <a:p>
            <a:pPr marL="342900" indent="-342900">
              <a:buFont typeface="Arial" panose="020B0604020202020204" pitchFamily="34" charset="0"/>
              <a:buChar char="•"/>
            </a:pPr>
            <a:r>
              <a:rPr lang="en-US" sz="2400" dirty="0"/>
              <a:t>Pronouncements of other professional associations or regulatory agencies</a:t>
            </a:r>
          </a:p>
          <a:p>
            <a:pPr marL="342900" indent="-342900">
              <a:buFont typeface="Arial" panose="020B0604020202020204" pitchFamily="34" charset="0"/>
              <a:buChar char="•"/>
            </a:pPr>
            <a:r>
              <a:rPr lang="en-US" sz="2400" dirty="0"/>
              <a:t>Accounting textbooks, handbooks, and articles</a:t>
            </a:r>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65027953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92</a:t>
            </a:fld>
            <a:endParaRPr lang="en-US" dirty="0"/>
          </a:p>
        </p:txBody>
      </p:sp>
      <p:sp>
        <p:nvSpPr>
          <p:cNvPr id="3" name="Title 2"/>
          <p:cNvSpPr>
            <a:spLocks noGrp="1"/>
          </p:cNvSpPr>
          <p:nvPr>
            <p:ph type="title"/>
          </p:nvPr>
        </p:nvSpPr>
        <p:spPr/>
        <p:txBody>
          <a:bodyPr/>
          <a:lstStyle/>
          <a:p>
            <a:r>
              <a:rPr lang="en-US" dirty="0" smtClean="0"/>
              <a:t>Exposure Documents</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Proposed Statement supersedes Statement 55</a:t>
            </a:r>
          </a:p>
          <a:p>
            <a:pPr marL="342900" indent="-342900">
              <a:buFont typeface="Arial" panose="020B0604020202020204" pitchFamily="34" charset="0"/>
              <a:buChar char="•"/>
            </a:pPr>
            <a:r>
              <a:rPr lang="en-US" sz="2400" dirty="0"/>
              <a:t>Exposure Draft approved in December 2013</a:t>
            </a:r>
          </a:p>
          <a:p>
            <a:r>
              <a:rPr lang="en-US" sz="2400" dirty="0"/>
              <a:t>Proposed Implementation Guide supersedes all previous Implementation Guides</a:t>
            </a:r>
          </a:p>
          <a:p>
            <a:pPr marL="342900" indent="-342900">
              <a:buFont typeface="Arial" panose="020B0604020202020204" pitchFamily="34" charset="0"/>
              <a:buChar char="•"/>
            </a:pPr>
            <a:r>
              <a:rPr lang="en-US" sz="2400" dirty="0"/>
              <a:t>Exposure Draft cleared in December 2013</a:t>
            </a:r>
          </a:p>
          <a:p>
            <a:r>
              <a:rPr lang="en-US" sz="2400" dirty="0"/>
              <a:t>Comment period</a:t>
            </a:r>
          </a:p>
          <a:p>
            <a:pPr marL="342900" indent="-342900">
              <a:buFont typeface="Arial" panose="020B0604020202020204" pitchFamily="34" charset="0"/>
              <a:buChar char="•"/>
            </a:pPr>
            <a:r>
              <a:rPr lang="en-US" sz="2400" dirty="0"/>
              <a:t>January–December 2014</a:t>
            </a:r>
          </a:p>
          <a:p>
            <a:pPr marL="342900" indent="-342900">
              <a:buFont typeface="Arial" panose="020B0604020202020204" pitchFamily="34" charset="0"/>
              <a:buChar char="•"/>
            </a:pPr>
            <a:r>
              <a:rPr lang="en-US" sz="2400" dirty="0"/>
              <a:t>Deadline: December 31, 2014</a:t>
            </a:r>
          </a:p>
          <a:p>
            <a:r>
              <a:rPr lang="en-US" sz="2400" dirty="0"/>
              <a:t>Final Statement and Implementation Guide anticipated in June 2015</a:t>
            </a:r>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14700157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Tax Abatement Disclosures</a:t>
            </a:r>
            <a:endParaRPr lang="en-US" dirty="0"/>
          </a:p>
        </p:txBody>
      </p:sp>
    </p:spTree>
    <p:extLst>
      <p:ext uri="{BB962C8B-B14F-4D97-AF65-F5344CB8AC3E}">
        <p14:creationId xmlns:p14="http://schemas.microsoft.com/office/powerpoint/2010/main" val="9068272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94</a:t>
            </a:fld>
            <a:endParaRPr lang="en-US" dirty="0"/>
          </a:p>
        </p:txBody>
      </p:sp>
      <p:sp>
        <p:nvSpPr>
          <p:cNvPr id="3" name="Title 2"/>
          <p:cNvSpPr>
            <a:spLocks noGrp="1"/>
          </p:cNvSpPr>
          <p:nvPr>
            <p:ph type="title"/>
          </p:nvPr>
        </p:nvSpPr>
        <p:spPr/>
        <p:txBody>
          <a:bodyPr/>
          <a:lstStyle/>
          <a:p>
            <a:r>
              <a:rPr lang="en-US" dirty="0" smtClean="0"/>
              <a:t>Tax Abatement Disclosures</a:t>
            </a:r>
            <a:endParaRPr lang="en-US" dirty="0"/>
          </a:p>
        </p:txBody>
      </p:sp>
      <p:sp>
        <p:nvSpPr>
          <p:cNvPr id="6" name="Content Placeholder 1"/>
          <p:cNvSpPr>
            <a:spLocks noGrp="1"/>
          </p:cNvSpPr>
          <p:nvPr>
            <p:ph idx="1"/>
          </p:nvPr>
        </p:nvSpPr>
        <p:spPr>
          <a:xfrm>
            <a:off x="354967" y="1190382"/>
            <a:ext cx="8422522" cy="5219474"/>
          </a:xfrm>
        </p:spPr>
        <p:txBody>
          <a:bodyPr/>
          <a:lstStyle/>
          <a:p>
            <a:pPr marL="342900" indent="-342900">
              <a:buFont typeface="Arial" panose="020B0604020202020204" pitchFamily="34" charset="0"/>
              <a:buChar char="•"/>
            </a:pPr>
            <a:r>
              <a:rPr lang="en-US" sz="2400" dirty="0" smtClean="0"/>
              <a:t>Exposure document issued in October 2014</a:t>
            </a:r>
          </a:p>
          <a:p>
            <a:pPr marL="342900" indent="-342900">
              <a:buFont typeface="Arial" panose="020B0604020202020204" pitchFamily="34" charset="0"/>
              <a:buChar char="•"/>
            </a:pPr>
            <a:r>
              <a:rPr lang="en-US" sz="2400" dirty="0" smtClean="0"/>
              <a:t>Tax </a:t>
            </a:r>
            <a:r>
              <a:rPr lang="en-US" sz="2400" dirty="0"/>
              <a:t>Abatements - R</a:t>
            </a:r>
            <a:r>
              <a:rPr lang="en-US" sz="2400" dirty="0" smtClean="0"/>
              <a:t>esults </a:t>
            </a:r>
            <a:r>
              <a:rPr lang="en-US" sz="2400" dirty="0"/>
              <a:t>from an agreement between a government and a taxpayer in which the government promises to forgo tax revenues </a:t>
            </a:r>
            <a:r>
              <a:rPr lang="en-US" sz="2400" u="sng" dirty="0"/>
              <a:t>and</a:t>
            </a:r>
            <a:r>
              <a:rPr lang="en-US" sz="2400" dirty="0"/>
              <a:t> the taxpayer promises to subsequently take a specific action that contributes to economic development or otherwise benefits the government or its </a:t>
            </a:r>
            <a:r>
              <a:rPr lang="en-US" sz="2400" dirty="0" smtClean="0"/>
              <a:t>citizens</a:t>
            </a:r>
          </a:p>
          <a:p>
            <a:pPr marL="342900" indent="-342900">
              <a:buFont typeface="Arial" panose="020B0604020202020204" pitchFamily="34" charset="0"/>
              <a:buChar char="•"/>
            </a:pPr>
            <a:r>
              <a:rPr lang="en-US" sz="2400" dirty="0" smtClean="0"/>
              <a:t>Includes a government’s taxes that may have been abated by another government</a:t>
            </a:r>
            <a:endParaRPr lang="en-US" sz="2400" dirty="0"/>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345748107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95</a:t>
            </a:fld>
            <a:endParaRPr lang="en-US" dirty="0"/>
          </a:p>
        </p:txBody>
      </p:sp>
      <p:sp>
        <p:nvSpPr>
          <p:cNvPr id="3" name="Title 2"/>
          <p:cNvSpPr>
            <a:spLocks noGrp="1"/>
          </p:cNvSpPr>
          <p:nvPr>
            <p:ph type="title"/>
          </p:nvPr>
        </p:nvSpPr>
        <p:spPr/>
        <p:txBody>
          <a:bodyPr/>
          <a:lstStyle/>
          <a:p>
            <a:r>
              <a:rPr lang="en-US" dirty="0" smtClean="0"/>
              <a:t>Tax Abatement Disclosures (Continued)</a:t>
            </a:r>
            <a:endParaRPr lang="en-US" dirty="0"/>
          </a:p>
        </p:txBody>
      </p:sp>
      <p:sp>
        <p:nvSpPr>
          <p:cNvPr id="6" name="Content Placeholder 1"/>
          <p:cNvSpPr>
            <a:spLocks noGrp="1"/>
          </p:cNvSpPr>
          <p:nvPr>
            <p:ph idx="1"/>
          </p:nvPr>
        </p:nvSpPr>
        <p:spPr>
          <a:xfrm>
            <a:off x="354967" y="1190382"/>
            <a:ext cx="8422522" cy="5219474"/>
          </a:xfrm>
        </p:spPr>
        <p:txBody>
          <a:bodyPr/>
          <a:lstStyle/>
          <a:p>
            <a:pPr marL="342900" indent="-342900">
              <a:buFont typeface="Arial" panose="020B0604020202020204" pitchFamily="34" charset="0"/>
              <a:buChar char="•"/>
            </a:pPr>
            <a:r>
              <a:rPr lang="en-US" sz="2400" dirty="0" smtClean="0"/>
              <a:t>Disclosures required:</a:t>
            </a:r>
          </a:p>
          <a:p>
            <a:pPr marL="525211" lvl="1" indent="-342900">
              <a:buFont typeface="Arial" panose="020B0604020202020204" pitchFamily="34" charset="0"/>
              <a:buChar char="•"/>
            </a:pPr>
            <a:r>
              <a:rPr lang="en-US" sz="2400" dirty="0" smtClean="0"/>
              <a:t>General descriptive information</a:t>
            </a:r>
          </a:p>
          <a:p>
            <a:pPr marL="525211" lvl="1" indent="-342900">
              <a:buFont typeface="Arial" panose="020B0604020202020204" pitchFamily="34" charset="0"/>
              <a:buChar char="•"/>
            </a:pPr>
            <a:r>
              <a:rPr lang="en-US" sz="2400" dirty="0" smtClean="0"/>
              <a:t>Number and dollar amount of tax abatements entered into during the year</a:t>
            </a:r>
          </a:p>
          <a:p>
            <a:pPr marL="525211" lvl="1" indent="-342900">
              <a:buFont typeface="Arial" panose="020B0604020202020204" pitchFamily="34" charset="0"/>
              <a:buChar char="•"/>
            </a:pPr>
            <a:r>
              <a:rPr lang="en-US" sz="2400" dirty="0" smtClean="0"/>
              <a:t>Commitments made by the government as part of the tax abatement</a:t>
            </a:r>
            <a:endParaRPr lang="en-US" sz="2400" dirty="0"/>
          </a:p>
          <a:p>
            <a:endParaRPr lang="en-US" sz="2400" dirty="0"/>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39348630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Other Current Projects</a:t>
            </a:r>
            <a:endParaRPr lang="en-US" dirty="0"/>
          </a:p>
        </p:txBody>
      </p:sp>
    </p:spTree>
    <p:extLst>
      <p:ext uri="{BB962C8B-B14F-4D97-AF65-F5344CB8AC3E}">
        <p14:creationId xmlns:p14="http://schemas.microsoft.com/office/powerpoint/2010/main" val="119916304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97</a:t>
            </a:fld>
            <a:endParaRPr lang="en-US" dirty="0"/>
          </a:p>
        </p:txBody>
      </p:sp>
      <p:sp>
        <p:nvSpPr>
          <p:cNvPr id="3" name="Title 2"/>
          <p:cNvSpPr>
            <a:spLocks noGrp="1"/>
          </p:cNvSpPr>
          <p:nvPr>
            <p:ph type="title"/>
          </p:nvPr>
        </p:nvSpPr>
        <p:spPr/>
        <p:txBody>
          <a:bodyPr/>
          <a:lstStyle/>
          <a:p>
            <a:r>
              <a:rPr lang="en-US" dirty="0" smtClean="0"/>
              <a:t>Other Current Projects</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smtClean="0"/>
              <a:t>GASB’s current technical agenda includes active projects on the following topics:</a:t>
            </a:r>
          </a:p>
          <a:p>
            <a:pPr marL="342900" indent="-342900">
              <a:buFont typeface="Arial" panose="020B0604020202020204" pitchFamily="34" charset="0"/>
              <a:buChar char="•"/>
            </a:pPr>
            <a:r>
              <a:rPr lang="en-US" sz="2400" dirty="0" smtClean="0"/>
              <a:t>Leases</a:t>
            </a:r>
          </a:p>
          <a:p>
            <a:pPr marL="342900" indent="-342900">
              <a:buFont typeface="Arial" panose="020B0604020202020204" pitchFamily="34" charset="0"/>
              <a:buChar char="•"/>
            </a:pPr>
            <a:r>
              <a:rPr lang="en-US" sz="2400" dirty="0" smtClean="0"/>
              <a:t>Fiduciary Responsibilities</a:t>
            </a:r>
          </a:p>
          <a:p>
            <a:pPr marL="342900" indent="-342900">
              <a:buFont typeface="Arial" panose="020B0604020202020204" pitchFamily="34" charset="0"/>
              <a:buChar char="•"/>
            </a:pPr>
            <a:r>
              <a:rPr lang="en-US" sz="2400" dirty="0" smtClean="0"/>
              <a:t>Irrevocable Charitable Trusts</a:t>
            </a:r>
          </a:p>
          <a:p>
            <a:pPr marL="342900" indent="-342900">
              <a:buFont typeface="Arial" panose="020B0604020202020204" pitchFamily="34" charset="0"/>
              <a:buChar char="•"/>
            </a:pPr>
            <a:r>
              <a:rPr lang="en-US" sz="2400" dirty="0" smtClean="0"/>
              <a:t>Asset Retirement Obligations</a:t>
            </a:r>
            <a:endParaRPr lang="en-US" sz="2400" dirty="0"/>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409425539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pPr>
              <a:defRPr/>
            </a:pPr>
            <a:fld id="{161F61C0-2215-4557-9AEC-40913A79701B}" type="slidenum">
              <a:rPr lang="en-US" smtClean="0"/>
              <a:pPr>
                <a:defRPr/>
              </a:pPr>
              <a:t>98</a:t>
            </a:fld>
            <a:endParaRPr lang="en-US" dirty="0"/>
          </a:p>
        </p:txBody>
      </p:sp>
      <p:sp>
        <p:nvSpPr>
          <p:cNvPr id="3" name="Title 2"/>
          <p:cNvSpPr>
            <a:spLocks noGrp="1"/>
          </p:cNvSpPr>
          <p:nvPr>
            <p:ph type="title"/>
          </p:nvPr>
        </p:nvSpPr>
        <p:spPr/>
        <p:txBody>
          <a:bodyPr/>
          <a:lstStyle/>
          <a:p>
            <a:r>
              <a:rPr lang="en-US" dirty="0" smtClean="0"/>
              <a:t>Leases</a:t>
            </a:r>
            <a:endParaRPr lang="en-US" dirty="0"/>
          </a:p>
        </p:txBody>
      </p:sp>
      <p:sp>
        <p:nvSpPr>
          <p:cNvPr id="6" name="Content Placeholder 1"/>
          <p:cNvSpPr>
            <a:spLocks noGrp="1"/>
          </p:cNvSpPr>
          <p:nvPr>
            <p:ph idx="1"/>
          </p:nvPr>
        </p:nvSpPr>
        <p:spPr>
          <a:xfrm>
            <a:off x="354967" y="1190382"/>
            <a:ext cx="8422522" cy="5219474"/>
          </a:xfrm>
        </p:spPr>
        <p:txBody>
          <a:bodyPr/>
          <a:lstStyle/>
          <a:p>
            <a:r>
              <a:rPr lang="en-US" sz="2400" dirty="0"/>
              <a:t>Single model</a:t>
            </a:r>
          </a:p>
          <a:p>
            <a:pPr marL="342900" indent="-342900">
              <a:buFont typeface="Arial" panose="020B0604020202020204" pitchFamily="34" charset="0"/>
              <a:buChar char="•"/>
            </a:pPr>
            <a:r>
              <a:rPr lang="en-US" sz="2400" dirty="0"/>
              <a:t>No classification of leases into operating/capital or other categories</a:t>
            </a:r>
          </a:p>
          <a:p>
            <a:pPr marL="342900" indent="-342900">
              <a:buFont typeface="Arial" panose="020B0604020202020204" pitchFamily="34" charset="0"/>
              <a:buChar char="•"/>
            </a:pPr>
            <a:r>
              <a:rPr lang="en-US" sz="2400" dirty="0"/>
              <a:t>Potentially develop some exceptions</a:t>
            </a:r>
          </a:p>
          <a:p>
            <a:pPr marL="342900" indent="-342900">
              <a:buFont typeface="Arial" panose="020B0604020202020204" pitchFamily="34" charset="0"/>
              <a:buChar char="•"/>
            </a:pPr>
            <a:r>
              <a:rPr lang="en-US" sz="2400" dirty="0"/>
              <a:t>Underlying assumption that leases are </a:t>
            </a:r>
            <a:r>
              <a:rPr lang="en-US" sz="2400" dirty="0" smtClean="0"/>
              <a:t>financings</a:t>
            </a:r>
          </a:p>
          <a:p>
            <a:r>
              <a:rPr lang="en-US" sz="2400" dirty="0" smtClean="0"/>
              <a:t>Lessee Recognition</a:t>
            </a:r>
          </a:p>
          <a:p>
            <a:pPr marL="342900" indent="-342900">
              <a:buFont typeface="Arial" panose="020B0604020202020204" pitchFamily="34" charset="0"/>
              <a:buChar char="•"/>
            </a:pPr>
            <a:r>
              <a:rPr lang="en-US" sz="2400" dirty="0"/>
              <a:t>Recognize an intangible asset for the right to use the underlying asset and a liability for future </a:t>
            </a:r>
            <a:r>
              <a:rPr lang="en-US" sz="2400" dirty="0" smtClean="0"/>
              <a:t>payments</a:t>
            </a:r>
          </a:p>
          <a:p>
            <a:pPr marL="342900" indent="-342900">
              <a:buFont typeface="Arial" panose="020B0604020202020204" pitchFamily="34" charset="0"/>
              <a:buChar char="•"/>
            </a:pPr>
            <a:r>
              <a:rPr lang="en-US" sz="2400" dirty="0" smtClean="0"/>
              <a:t>Both amortized over the period of the lease</a:t>
            </a:r>
          </a:p>
          <a:p>
            <a:pPr marL="342900" indent="-342900">
              <a:buFont typeface="Arial" panose="020B0604020202020204" pitchFamily="34" charset="0"/>
              <a:buChar char="•"/>
            </a:pPr>
            <a:r>
              <a:rPr lang="en-US" sz="2400" dirty="0" smtClean="0"/>
              <a:t>Exception for short-term leases (less than 12 months)</a:t>
            </a:r>
          </a:p>
          <a:p>
            <a:r>
              <a:rPr lang="en-US" sz="2400" dirty="0" smtClean="0"/>
              <a:t>Preliminary views anticipated in November 2014</a:t>
            </a:r>
            <a:endParaRPr lang="en-US" sz="2400" dirty="0"/>
          </a:p>
          <a:p>
            <a:endParaRPr lang="en-US" sz="2400" dirty="0"/>
          </a:p>
          <a:p>
            <a:pPr marL="342900" indent="-342900">
              <a:spcAft>
                <a:spcPts val="1200"/>
              </a:spcAft>
              <a:buFont typeface="Arial" panose="020B0604020202020204" pitchFamily="34" charset="0"/>
              <a:buChar char="•"/>
            </a:pPr>
            <a:endParaRPr lang="en-US" sz="2400" dirty="0"/>
          </a:p>
        </p:txBody>
      </p:sp>
    </p:spTree>
    <p:extLst>
      <p:ext uri="{BB962C8B-B14F-4D97-AF65-F5344CB8AC3E}">
        <p14:creationId xmlns:p14="http://schemas.microsoft.com/office/powerpoint/2010/main" val="4494438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e9f38ed6-e96c-4ec0-81d0-44eb8380eaeb"/>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Pavj4RqCL0KCh1MRQYS9GA"/>
</p:tagLst>
</file>

<file path=ppt/theme/theme1.xml><?xml version="1.0" encoding="utf-8"?>
<a:theme xmlns:a="http://schemas.openxmlformats.org/drawingml/2006/main" name="Deloitte Jan2013">
  <a:themeElements>
    <a:clrScheme name="Deloitte">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D5AFB982544804D9F642D21D039623D" ma:contentTypeVersion="0" ma:contentTypeDescription="Create a new document." ma:contentTypeScope="" ma:versionID="f65a0cf27a1a8fdf4c3ec2a3fa707d7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8F2EA3-42FA-4DFD-915E-36B1B6A661BD}">
  <ds:schemaRefs>
    <ds:schemaRef ds:uri="http://purl.org/dc/dcmitype/"/>
    <ds:schemaRef ds:uri="http://www.w3.org/XML/1998/namespace"/>
    <ds:schemaRef ds:uri="http://purl.org/dc/terms/"/>
    <ds:schemaRef ds:uri="http://schemas.microsoft.com/office/2006/documentManagement/types"/>
    <ds:schemaRef ds:uri="http://purl.org/dc/elements/1.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1FE49FC5-2D29-4696-A290-60978BCED4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58CFB2E-D42F-4F47-8A36-AB1905DE7B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IND_FY14_CAP_SCG_P1_Slides</Template>
  <TotalTime>24580</TotalTime>
  <Words>5721</Words>
  <Application>Microsoft Office PowerPoint</Application>
  <PresentationFormat>On-screen Show (4:3)</PresentationFormat>
  <Paragraphs>854</Paragraphs>
  <Slides>103</Slides>
  <Notes>89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103</vt:i4>
      </vt:variant>
    </vt:vector>
  </HeadingPairs>
  <TitlesOfParts>
    <vt:vector size="106" baseType="lpstr">
      <vt:lpstr>Arial</vt:lpstr>
      <vt:lpstr>Times New Roman</vt:lpstr>
      <vt:lpstr>Deloitte Jan2013</vt:lpstr>
      <vt:lpstr>GASB Update</vt:lpstr>
      <vt:lpstr>Agenda</vt:lpstr>
      <vt:lpstr>Upcoming GASB Statements</vt:lpstr>
      <vt:lpstr>GASB Statement No. 65</vt:lpstr>
      <vt:lpstr>GASB 65 – Items Previously Reported as Assets and Liabilities</vt:lpstr>
      <vt:lpstr>GASB 65 – Items Previously Reported as Assets and Liabilities</vt:lpstr>
      <vt:lpstr>GASB 65 – Items Previously Reported as Assets and Liabilities</vt:lpstr>
      <vt:lpstr>GASB 65 – Items Previously Reported as Assets and Liabilities</vt:lpstr>
      <vt:lpstr>Common Deferred Outflows of Resources</vt:lpstr>
      <vt:lpstr>Common Outflows</vt:lpstr>
      <vt:lpstr>Common Deferred Inflows of Resources</vt:lpstr>
      <vt:lpstr>Inflows</vt:lpstr>
      <vt:lpstr>Assets</vt:lpstr>
      <vt:lpstr>Liabilities</vt:lpstr>
      <vt:lpstr>Liabilities (Continued)</vt:lpstr>
      <vt:lpstr>GASB 65 – Items Previously Reported as Assets and Liabilities</vt:lpstr>
      <vt:lpstr>GASB Statement No. 66</vt:lpstr>
      <vt:lpstr>GASB 66 – Technical Corrections—2012—an amendment of GASB Statements No. 10 and No. 62</vt:lpstr>
      <vt:lpstr>GASB Statements No. 67 and 68</vt:lpstr>
      <vt:lpstr>Scope and applicability</vt:lpstr>
      <vt:lpstr>Type of plan – DC or DB</vt:lpstr>
      <vt:lpstr>Type of plan – Special funding situations</vt:lpstr>
      <vt:lpstr>Type of plan – Multiple- or single-employer</vt:lpstr>
      <vt:lpstr>Employer net pension liability</vt:lpstr>
      <vt:lpstr>Employer net pension liability (continued)</vt:lpstr>
      <vt:lpstr>Key Differences in Measurement of TPL </vt:lpstr>
      <vt:lpstr>Employer net pension liability (continued)</vt:lpstr>
      <vt:lpstr>Timing of measurement of NPL</vt:lpstr>
      <vt:lpstr>Changes in NPL</vt:lpstr>
      <vt:lpstr>Changes in NPL (continued)</vt:lpstr>
      <vt:lpstr>GASB Resources</vt:lpstr>
      <vt:lpstr>GASB Statement No. 69</vt:lpstr>
      <vt:lpstr>Scope</vt:lpstr>
      <vt:lpstr>Scope (Continued)</vt:lpstr>
      <vt:lpstr>No Consideration</vt:lpstr>
      <vt:lpstr>No Consideration (Continued)</vt:lpstr>
      <vt:lpstr>No Consideration (Continued)</vt:lpstr>
      <vt:lpstr>No Consideration (Continued)</vt:lpstr>
      <vt:lpstr>Consideration</vt:lpstr>
      <vt:lpstr>Consideration (Continued)</vt:lpstr>
      <vt:lpstr>Consideration (Continued)</vt:lpstr>
      <vt:lpstr>Consideration (Continued)</vt:lpstr>
      <vt:lpstr>Disposals of Government Operations</vt:lpstr>
      <vt:lpstr>Disclosures</vt:lpstr>
      <vt:lpstr>Disclosures (Continued)</vt:lpstr>
      <vt:lpstr>Effective Date</vt:lpstr>
      <vt:lpstr>GASB Statement No. 70</vt:lpstr>
      <vt:lpstr>Issue</vt:lpstr>
      <vt:lpstr>Scope</vt:lpstr>
      <vt:lpstr>Recognition</vt:lpstr>
      <vt:lpstr>Recognition (Continued)</vt:lpstr>
      <vt:lpstr>Recognition (Continued)</vt:lpstr>
      <vt:lpstr>Measurement</vt:lpstr>
      <vt:lpstr>Disclosures</vt:lpstr>
      <vt:lpstr>Disclosures (Continued)</vt:lpstr>
      <vt:lpstr>Disclosures (Continued)</vt:lpstr>
      <vt:lpstr>Effective Date</vt:lpstr>
      <vt:lpstr>GASB’s Current Technical Agenda</vt:lpstr>
      <vt:lpstr>Exposure Documents</vt:lpstr>
      <vt:lpstr>Current Exposure Drafts</vt:lpstr>
      <vt:lpstr>OPEB and Non-Trust-Administered Pensions</vt:lpstr>
      <vt:lpstr>Employer Accounting Highlights</vt:lpstr>
      <vt:lpstr>Employer Accounting Highlights (Continued)</vt:lpstr>
      <vt:lpstr>Employer Accounting Highlights (Continued)</vt:lpstr>
      <vt:lpstr>Plan Reporting Highlights</vt:lpstr>
      <vt:lpstr>Plan Reporting Highlights (Continued)</vt:lpstr>
      <vt:lpstr>Fair Value Measurement and Application</vt:lpstr>
      <vt:lpstr>Fair Value – A Brief History</vt:lpstr>
      <vt:lpstr>Fair Value Measurement</vt:lpstr>
      <vt:lpstr>Fair Value Measurement (Continued)</vt:lpstr>
      <vt:lpstr>Fair Value Measurement (Continued)</vt:lpstr>
      <vt:lpstr>Fair Value Measurement (Continued)</vt:lpstr>
      <vt:lpstr>Fair Value Measurement (Continued)</vt:lpstr>
      <vt:lpstr>Fair Value Measurement (Continued)</vt:lpstr>
      <vt:lpstr>Fair Value Measurement (Continued)</vt:lpstr>
      <vt:lpstr>Fair Value Measurement (Continued)</vt:lpstr>
      <vt:lpstr>Fair Value Application</vt:lpstr>
      <vt:lpstr>Fair Value Application (Continued)</vt:lpstr>
      <vt:lpstr>Fair Value Application (Continued)</vt:lpstr>
      <vt:lpstr>Fair Value Application (Continued)</vt:lpstr>
      <vt:lpstr>Fair Value Application (Continued)</vt:lpstr>
      <vt:lpstr>Disclosures</vt:lpstr>
      <vt:lpstr>Disclosures (Continued)</vt:lpstr>
      <vt:lpstr>Disclosures (Continued)</vt:lpstr>
      <vt:lpstr>Disclosures (Continued)</vt:lpstr>
      <vt:lpstr>GAAP Hierarchy and Implementation Guides</vt:lpstr>
      <vt:lpstr>GAAP Hierarchy Overview</vt:lpstr>
      <vt:lpstr>GAAP Levels</vt:lpstr>
      <vt:lpstr>Authoritative GAAP</vt:lpstr>
      <vt:lpstr>Placement of Literature</vt:lpstr>
      <vt:lpstr>Nonauthoritative GAAP</vt:lpstr>
      <vt:lpstr>Nonauthoritative GAAP (Continued)</vt:lpstr>
      <vt:lpstr>Exposure Documents</vt:lpstr>
      <vt:lpstr>Tax Abatement Disclosures</vt:lpstr>
      <vt:lpstr>Tax Abatement Disclosures</vt:lpstr>
      <vt:lpstr>Tax Abatement Disclosures (Continued)</vt:lpstr>
      <vt:lpstr>Other Current Projects</vt:lpstr>
      <vt:lpstr>Other Current Projects</vt:lpstr>
      <vt:lpstr>Leases</vt:lpstr>
      <vt:lpstr>Fiduciary Responsibilities</vt:lpstr>
      <vt:lpstr>Irrevocable Charitable Trusts</vt:lpstr>
      <vt:lpstr>Asset Retirement Obligations (AROs)</vt:lpstr>
      <vt:lpstr>Questions?</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Microphone Check</dc:title>
  <dc:creator>Jacqueline</dc:creator>
  <cp:lastModifiedBy>Rodgers, Blake R.</cp:lastModifiedBy>
  <cp:revision>1426</cp:revision>
  <cp:lastPrinted>2014-07-14T17:36:52Z</cp:lastPrinted>
  <dcterms:created xsi:type="dcterms:W3CDTF">2011-06-30T19:27:37Z</dcterms:created>
  <dcterms:modified xsi:type="dcterms:W3CDTF">2014-11-12T16:34:25Z</dcterms:modified>
</cp:coreProperties>
</file>